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581" r:id="rId3"/>
    <p:sldId id="582" r:id="rId4"/>
    <p:sldId id="585" r:id="rId5"/>
    <p:sldId id="584" r:id="rId6"/>
    <p:sldId id="583" r:id="rId7"/>
    <p:sldId id="587" r:id="rId8"/>
    <p:sldId id="586" r:id="rId9"/>
    <p:sldId id="588" r:id="rId10"/>
    <p:sldId id="355" r:id="rId11"/>
    <p:sldId id="538" r:id="rId12"/>
    <p:sldId id="342" r:id="rId13"/>
    <p:sldId id="546" r:id="rId14"/>
    <p:sldId id="540" r:id="rId15"/>
    <p:sldId id="541" r:id="rId16"/>
    <p:sldId id="545" r:id="rId17"/>
    <p:sldId id="544" r:id="rId18"/>
    <p:sldId id="543" r:id="rId19"/>
    <p:sldId id="542" r:id="rId20"/>
    <p:sldId id="539" r:id="rId21"/>
    <p:sldId id="547" r:id="rId22"/>
    <p:sldId id="548" r:id="rId23"/>
    <p:sldId id="549" r:id="rId24"/>
    <p:sldId id="551" r:id="rId25"/>
    <p:sldId id="550" r:id="rId26"/>
    <p:sldId id="572" r:id="rId27"/>
    <p:sldId id="589" r:id="rId28"/>
    <p:sldId id="553" r:id="rId29"/>
    <p:sldId id="555" r:id="rId30"/>
    <p:sldId id="557" r:id="rId31"/>
    <p:sldId id="556" r:id="rId32"/>
    <p:sldId id="558" r:id="rId33"/>
    <p:sldId id="568" r:id="rId34"/>
    <p:sldId id="563" r:id="rId35"/>
    <p:sldId id="564" r:id="rId36"/>
    <p:sldId id="565" r:id="rId37"/>
    <p:sldId id="566" r:id="rId38"/>
    <p:sldId id="575" r:id="rId39"/>
    <p:sldId id="567" r:id="rId40"/>
    <p:sldId id="570" r:id="rId41"/>
    <p:sldId id="573" r:id="rId42"/>
    <p:sldId id="569" r:id="rId43"/>
    <p:sldId id="571" r:id="rId44"/>
    <p:sldId id="578" r:id="rId45"/>
    <p:sldId id="579" r:id="rId46"/>
    <p:sldId id="580" r:id="rId47"/>
    <p:sldId id="576" r:id="rId48"/>
    <p:sldId id="554" r:id="rId49"/>
    <p:sldId id="38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88990"/>
  </p:normalViewPr>
  <p:slideViewPr>
    <p:cSldViewPr snapToGrid="0" snapToObjects="1">
      <p:cViewPr varScale="1">
        <p:scale>
          <a:sx n="119" d="100"/>
          <a:sy n="119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5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6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5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_kyXjtRH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51.png"/><Relationship Id="rId4" Type="http://schemas.openxmlformats.org/officeDocument/2006/relationships/image" Target="../media/image5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://www-udc.ig.utexas.edu/external/becker/Geodynamics557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13: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DB79C-D2FE-934F-A3AD-F8D63EA0BEBD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Content mainly sourced from Becker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C8E2F1-CB48-0441-A48A-306B77DE37E6}"/>
              </a:ext>
            </a:extLst>
          </p:cNvPr>
          <p:cNvSpPr txBox="1"/>
          <p:nvPr/>
        </p:nvSpPr>
        <p:spPr>
          <a:xfrm>
            <a:off x="2888673" y="3619005"/>
            <a:ext cx="33666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Analog/laboratory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87429F0-4680-5445-ABD0-E0C6BAC5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4" y="4270940"/>
            <a:ext cx="7881870" cy="21969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050CD9-D23D-6748-A265-3372D269D673}"/>
              </a:ext>
            </a:extLst>
          </p:cNvPr>
          <p:cNvSpPr/>
          <p:nvPr/>
        </p:nvSpPr>
        <p:spPr>
          <a:xfrm>
            <a:off x="6255326" y="6419677"/>
            <a:ext cx="23679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Bellahsen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 et al., JGR, 2005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98E2391-F1EA-5A4D-BF8A-7D4F2E09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68" y="1206105"/>
            <a:ext cx="4157932" cy="227982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C334054-1BB0-824B-AFD5-0C6AB064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" y="1612824"/>
            <a:ext cx="4572000" cy="1460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667D6-8D9E-D34A-B56A-506355D1EC9D}"/>
              </a:ext>
            </a:extLst>
          </p:cNvPr>
          <p:cNvSpPr/>
          <p:nvPr/>
        </p:nvSpPr>
        <p:spPr>
          <a:xfrm>
            <a:off x="276783" y="3278251"/>
            <a:ext cx="20868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Tovish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 et al., 1978, JGR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A0175B-8491-0349-A13B-18A538931458}"/>
              </a:ext>
            </a:extLst>
          </p:cNvPr>
          <p:cNvSpPr/>
          <p:nvPr/>
        </p:nvSpPr>
        <p:spPr>
          <a:xfrm>
            <a:off x="4986068" y="935440"/>
            <a:ext cx="241540" cy="67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D4B8B-3984-ED42-B135-39076F3CFD56}"/>
              </a:ext>
            </a:extLst>
          </p:cNvPr>
          <p:cNvSpPr txBox="1"/>
          <p:nvPr/>
        </p:nvSpPr>
        <p:spPr>
          <a:xfrm>
            <a:off x="0" y="779461"/>
            <a:ext cx="33666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Analytical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E6E27-B560-2445-82B1-B18800B6A0A0}"/>
              </a:ext>
            </a:extLst>
          </p:cNvPr>
          <p:cNvSpPr txBox="1"/>
          <p:nvPr/>
        </p:nvSpPr>
        <p:spPr>
          <a:xfrm>
            <a:off x="2363636" y="448254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Numerical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</p:spTree>
    <p:extLst>
      <p:ext uri="{BB962C8B-B14F-4D97-AF65-F5344CB8AC3E}">
        <p14:creationId xmlns:p14="http://schemas.microsoft.com/office/powerpoint/2010/main" val="127516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C8E2F1-CB48-0441-A48A-306B77DE37E6}"/>
              </a:ext>
            </a:extLst>
          </p:cNvPr>
          <p:cNvSpPr txBox="1"/>
          <p:nvPr/>
        </p:nvSpPr>
        <p:spPr>
          <a:xfrm>
            <a:off x="2888673" y="3619005"/>
            <a:ext cx="33666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Analog/laboratory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87429F0-4680-5445-ABD0-E0C6BAC5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4" y="4270940"/>
            <a:ext cx="7881870" cy="21969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050CD9-D23D-6748-A265-3372D269D673}"/>
              </a:ext>
            </a:extLst>
          </p:cNvPr>
          <p:cNvSpPr/>
          <p:nvPr/>
        </p:nvSpPr>
        <p:spPr>
          <a:xfrm>
            <a:off x="6255326" y="6419677"/>
            <a:ext cx="23679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Bellahsen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 et al., JGR, 2005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98E2391-F1EA-5A4D-BF8A-7D4F2E09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68" y="1206105"/>
            <a:ext cx="4157932" cy="227982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C334054-1BB0-824B-AFD5-0C6AB064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" y="1612824"/>
            <a:ext cx="4572000" cy="1460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667D6-8D9E-D34A-B56A-506355D1EC9D}"/>
              </a:ext>
            </a:extLst>
          </p:cNvPr>
          <p:cNvSpPr/>
          <p:nvPr/>
        </p:nvSpPr>
        <p:spPr>
          <a:xfrm>
            <a:off x="276783" y="3278251"/>
            <a:ext cx="20868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Tovish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  <a:cs typeface="Segoe UI Emoji" panose="020F0502020204030204" pitchFamily="34" charset="0"/>
              </a:rPr>
              <a:t> et al., 1978, JGR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A0175B-8491-0349-A13B-18A538931458}"/>
              </a:ext>
            </a:extLst>
          </p:cNvPr>
          <p:cNvSpPr/>
          <p:nvPr/>
        </p:nvSpPr>
        <p:spPr>
          <a:xfrm>
            <a:off x="4986068" y="935440"/>
            <a:ext cx="241540" cy="67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D4B8B-3984-ED42-B135-39076F3CFD56}"/>
              </a:ext>
            </a:extLst>
          </p:cNvPr>
          <p:cNvSpPr txBox="1"/>
          <p:nvPr/>
        </p:nvSpPr>
        <p:spPr>
          <a:xfrm>
            <a:off x="0" y="779461"/>
            <a:ext cx="33666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Analytical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75086-1C4F-E84C-AA3D-5D14BC5D1059}"/>
              </a:ext>
            </a:extLst>
          </p:cNvPr>
          <p:cNvSpPr/>
          <p:nvPr/>
        </p:nvSpPr>
        <p:spPr>
          <a:xfrm>
            <a:off x="77636" y="779461"/>
            <a:ext cx="4908432" cy="28219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5B3A0-9394-894F-961C-E180CA3BAD0E}"/>
              </a:ext>
            </a:extLst>
          </p:cNvPr>
          <p:cNvSpPr/>
          <p:nvPr/>
        </p:nvSpPr>
        <p:spPr>
          <a:xfrm>
            <a:off x="434456" y="3650402"/>
            <a:ext cx="8188825" cy="3092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E6E27-B560-2445-82B1-B18800B6A0A0}"/>
              </a:ext>
            </a:extLst>
          </p:cNvPr>
          <p:cNvSpPr txBox="1"/>
          <p:nvPr/>
        </p:nvSpPr>
        <p:spPr>
          <a:xfrm>
            <a:off x="2363636" y="448254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Numerical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475B0-DD89-B14E-BCCA-1C8C548D32E9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</p:spTree>
    <p:extLst>
      <p:ext uri="{BB962C8B-B14F-4D97-AF65-F5344CB8AC3E}">
        <p14:creationId xmlns:p14="http://schemas.microsoft.com/office/powerpoint/2010/main" val="369712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72B6188-3DEF-D64C-825F-C42335AB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30" y="1204997"/>
            <a:ext cx="7718961" cy="462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Variable complexities: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AD779-43CE-2045-8EFD-0E3885779604}"/>
              </a:ext>
            </a:extLst>
          </p:cNvPr>
          <p:cNvSpPr txBox="1"/>
          <p:nvPr/>
        </p:nvSpPr>
        <p:spPr>
          <a:xfrm>
            <a:off x="2099953" y="6500721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doi.org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/10.5194/se-2021-14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</p:spTree>
    <p:extLst>
      <p:ext uri="{BB962C8B-B14F-4D97-AF65-F5344CB8AC3E}">
        <p14:creationId xmlns:p14="http://schemas.microsoft.com/office/powerpoint/2010/main" val="198196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72B6188-3DEF-D64C-825F-C42335AB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30" y="1204997"/>
            <a:ext cx="7718961" cy="462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Variable complexities: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2EF70E-B473-4A4C-8DF8-F8F0B05A3FE8}"/>
              </a:ext>
            </a:extLst>
          </p:cNvPr>
          <p:cNvSpPr/>
          <p:nvPr/>
        </p:nvSpPr>
        <p:spPr>
          <a:xfrm>
            <a:off x="501805" y="1004452"/>
            <a:ext cx="7906215" cy="4939148"/>
          </a:xfrm>
          <a:prstGeom prst="rect">
            <a:avLst/>
          </a:prstGeom>
          <a:solidFill>
            <a:schemeClr val="bg1">
              <a:alpha val="920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DF0A27-5FA3-9347-9CC3-25B73162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6" y="2452870"/>
            <a:ext cx="8758791" cy="17911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AD779-43CE-2045-8EFD-0E3885779604}"/>
              </a:ext>
            </a:extLst>
          </p:cNvPr>
          <p:cNvSpPr txBox="1"/>
          <p:nvPr/>
        </p:nvSpPr>
        <p:spPr>
          <a:xfrm>
            <a:off x="2902840" y="2171633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378596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procedure: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7D1D87-3E41-1743-888A-E78BC2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3" y="967381"/>
            <a:ext cx="6429976" cy="5689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82552-9630-DD4D-8EB4-48A04FBE0563}"/>
              </a:ext>
            </a:extLst>
          </p:cNvPr>
          <p:cNvSpPr txBox="1"/>
          <p:nvPr/>
        </p:nvSpPr>
        <p:spPr>
          <a:xfrm>
            <a:off x="2465713" y="65656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doi.org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/10.5194/se-2021-14  </a:t>
            </a:r>
          </a:p>
        </p:txBody>
      </p:sp>
    </p:spTree>
    <p:extLst>
      <p:ext uri="{BB962C8B-B14F-4D97-AF65-F5344CB8AC3E}">
        <p14:creationId xmlns:p14="http://schemas.microsoft.com/office/powerpoint/2010/main" val="408312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procedure: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7D1D87-3E41-1743-888A-E78BC2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3" y="967381"/>
            <a:ext cx="6429976" cy="5689922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EB805B2-2676-6C48-9A50-869BC9D38E45}"/>
              </a:ext>
            </a:extLst>
          </p:cNvPr>
          <p:cNvSpPr/>
          <p:nvPr/>
        </p:nvSpPr>
        <p:spPr>
          <a:xfrm>
            <a:off x="3065585" y="1682262"/>
            <a:ext cx="2825261" cy="1699846"/>
          </a:xfrm>
          <a:custGeom>
            <a:avLst/>
            <a:gdLst>
              <a:gd name="connsiteX0" fmla="*/ 70338 w 2825261"/>
              <a:gd name="connsiteY0" fmla="*/ 1101969 h 1699846"/>
              <a:gd name="connsiteX1" fmla="*/ 0 w 2825261"/>
              <a:gd name="connsiteY1" fmla="*/ 0 h 1699846"/>
              <a:gd name="connsiteX2" fmla="*/ 2825261 w 2825261"/>
              <a:gd name="connsiteY2" fmla="*/ 0 h 1699846"/>
              <a:gd name="connsiteX3" fmla="*/ 2702169 w 2825261"/>
              <a:gd name="connsiteY3" fmla="*/ 1699846 h 1699846"/>
              <a:gd name="connsiteX4" fmla="*/ 111369 w 2825261"/>
              <a:gd name="connsiteY4" fmla="*/ 1693984 h 1699846"/>
              <a:gd name="connsiteX5" fmla="*/ 70338 w 2825261"/>
              <a:gd name="connsiteY5" fmla="*/ 1101969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5261" h="1699846">
                <a:moveTo>
                  <a:pt x="70338" y="1101969"/>
                </a:moveTo>
                <a:lnTo>
                  <a:pt x="0" y="0"/>
                </a:lnTo>
                <a:lnTo>
                  <a:pt x="2825261" y="0"/>
                </a:lnTo>
                <a:lnTo>
                  <a:pt x="2702169" y="1699846"/>
                </a:lnTo>
                <a:lnTo>
                  <a:pt x="111369" y="1693984"/>
                </a:lnTo>
                <a:lnTo>
                  <a:pt x="70338" y="1101969"/>
                </a:lnTo>
                <a:close/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C23A-8403-674A-AAC6-6101E4F11212}"/>
              </a:ext>
            </a:extLst>
          </p:cNvPr>
          <p:cNvSpPr txBox="1"/>
          <p:nvPr/>
        </p:nvSpPr>
        <p:spPr>
          <a:xfrm>
            <a:off x="55755" y="494296"/>
            <a:ext cx="3366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Numerical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Model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3543E-2E03-184E-87EE-FE8541E8C8C0}"/>
              </a:ext>
            </a:extLst>
          </p:cNvPr>
          <p:cNvSpPr txBox="1"/>
          <p:nvPr/>
        </p:nvSpPr>
        <p:spPr>
          <a:xfrm>
            <a:off x="2465713" y="65656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doi.org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/10.5194/se-2021-14  </a:t>
            </a:r>
          </a:p>
        </p:txBody>
      </p:sp>
    </p:spTree>
    <p:extLst>
      <p:ext uri="{BB962C8B-B14F-4D97-AF65-F5344CB8AC3E}">
        <p14:creationId xmlns:p14="http://schemas.microsoft.com/office/powerpoint/2010/main" val="320000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procedure: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7D1D87-3E41-1743-888A-E78BC2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3" y="967381"/>
            <a:ext cx="6429976" cy="5689922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EB805B2-2676-6C48-9A50-869BC9D38E45}"/>
              </a:ext>
            </a:extLst>
          </p:cNvPr>
          <p:cNvSpPr/>
          <p:nvPr/>
        </p:nvSpPr>
        <p:spPr>
          <a:xfrm>
            <a:off x="3065585" y="1682262"/>
            <a:ext cx="2825261" cy="1699846"/>
          </a:xfrm>
          <a:custGeom>
            <a:avLst/>
            <a:gdLst>
              <a:gd name="connsiteX0" fmla="*/ 70338 w 2825261"/>
              <a:gd name="connsiteY0" fmla="*/ 1101969 h 1699846"/>
              <a:gd name="connsiteX1" fmla="*/ 0 w 2825261"/>
              <a:gd name="connsiteY1" fmla="*/ 0 h 1699846"/>
              <a:gd name="connsiteX2" fmla="*/ 2825261 w 2825261"/>
              <a:gd name="connsiteY2" fmla="*/ 0 h 1699846"/>
              <a:gd name="connsiteX3" fmla="*/ 2702169 w 2825261"/>
              <a:gd name="connsiteY3" fmla="*/ 1699846 h 1699846"/>
              <a:gd name="connsiteX4" fmla="*/ 111369 w 2825261"/>
              <a:gd name="connsiteY4" fmla="*/ 1693984 h 1699846"/>
              <a:gd name="connsiteX5" fmla="*/ 70338 w 2825261"/>
              <a:gd name="connsiteY5" fmla="*/ 1101969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5261" h="1699846">
                <a:moveTo>
                  <a:pt x="70338" y="1101969"/>
                </a:moveTo>
                <a:lnTo>
                  <a:pt x="0" y="0"/>
                </a:lnTo>
                <a:lnTo>
                  <a:pt x="2825261" y="0"/>
                </a:lnTo>
                <a:lnTo>
                  <a:pt x="2702169" y="1699846"/>
                </a:lnTo>
                <a:lnTo>
                  <a:pt x="111369" y="1693984"/>
                </a:lnTo>
                <a:lnTo>
                  <a:pt x="70338" y="1101969"/>
                </a:lnTo>
                <a:close/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C23A-8403-674A-AAC6-6101E4F11212}"/>
              </a:ext>
            </a:extLst>
          </p:cNvPr>
          <p:cNvSpPr txBox="1"/>
          <p:nvPr/>
        </p:nvSpPr>
        <p:spPr>
          <a:xfrm>
            <a:off x="55755" y="494296"/>
            <a:ext cx="3366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Numerical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Model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CC29D-91F2-2342-AA50-520B7913BC65}"/>
              </a:ext>
            </a:extLst>
          </p:cNvPr>
          <p:cNvSpPr txBox="1"/>
          <p:nvPr/>
        </p:nvSpPr>
        <p:spPr>
          <a:xfrm>
            <a:off x="2465713" y="65656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doi.org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/10.5194/se-2021-14  </a:t>
            </a:r>
          </a:p>
        </p:txBody>
      </p:sp>
    </p:spTree>
    <p:extLst>
      <p:ext uri="{BB962C8B-B14F-4D97-AF65-F5344CB8AC3E}">
        <p14:creationId xmlns:p14="http://schemas.microsoft.com/office/powerpoint/2010/main" val="176504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Setup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D535E-A46D-2C47-8B7C-3A77C96C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87" y="1134890"/>
            <a:ext cx="6761356" cy="2660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6E0DC-458C-FB4D-8A94-3D7144CF70EE}"/>
              </a:ext>
            </a:extLst>
          </p:cNvPr>
          <p:cNvSpPr txBox="1"/>
          <p:nvPr/>
        </p:nvSpPr>
        <p:spPr>
          <a:xfrm>
            <a:off x="130098" y="7091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setup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(e.g., domain size, BCs, initial geometry)</a:t>
            </a:r>
          </a:p>
        </p:txBody>
      </p:sp>
    </p:spTree>
    <p:extLst>
      <p:ext uri="{BB962C8B-B14F-4D97-AF65-F5344CB8AC3E}">
        <p14:creationId xmlns:p14="http://schemas.microsoft.com/office/powerpoint/2010/main" val="240162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Setup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D535E-A46D-2C47-8B7C-3A77C96C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87" y="1134890"/>
            <a:ext cx="6761356" cy="2660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6E0DC-458C-FB4D-8A94-3D7144CF70EE}"/>
              </a:ext>
            </a:extLst>
          </p:cNvPr>
          <p:cNvSpPr txBox="1"/>
          <p:nvPr/>
        </p:nvSpPr>
        <p:spPr>
          <a:xfrm>
            <a:off x="130098" y="7091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setup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(e.g., domain size, BCs, initial geometry)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1FD4E-1AFF-9D4C-A36E-83A1F18B72ED}"/>
              </a:ext>
            </a:extLst>
          </p:cNvPr>
          <p:cNvSpPr txBox="1"/>
          <p:nvPr/>
        </p:nvSpPr>
        <p:spPr>
          <a:xfrm>
            <a:off x="221165" y="396161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(What’s the physics? What equations do we solve?)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445D9EB-62E3-E24C-B676-FCB420CF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4404834"/>
            <a:ext cx="3126368" cy="1936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1785E-4017-2641-940C-BDEF87B9E6F1}"/>
              </a:ext>
            </a:extLst>
          </p:cNvPr>
          <p:cNvSpPr txBox="1"/>
          <p:nvPr/>
        </p:nvSpPr>
        <p:spPr>
          <a:xfrm>
            <a:off x="6200078" y="4516447"/>
            <a:ext cx="275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of mass</a:t>
            </a:r>
            <a:endParaRPr lang="en-US" sz="16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48D08-1341-0C49-966F-13E5881783BD}"/>
              </a:ext>
            </a:extLst>
          </p:cNvPr>
          <p:cNvSpPr txBox="1"/>
          <p:nvPr/>
        </p:nvSpPr>
        <p:spPr>
          <a:xfrm>
            <a:off x="6244682" y="5103261"/>
            <a:ext cx="275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of momentum</a:t>
            </a:r>
            <a:endParaRPr lang="en-US" sz="16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DDD7F-D282-F044-BB55-66A4255CF4B4}"/>
              </a:ext>
            </a:extLst>
          </p:cNvPr>
          <p:cNvSpPr txBox="1"/>
          <p:nvPr/>
        </p:nvSpPr>
        <p:spPr>
          <a:xfrm>
            <a:off x="6278135" y="5723110"/>
            <a:ext cx="275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of energy</a:t>
            </a:r>
            <a:endParaRPr lang="en-US" sz="16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9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9537AE-073A-9E46-8A70-D776D7A92201}"/>
              </a:ext>
            </a:extLst>
          </p:cNvPr>
          <p:cNvSpPr txBox="1"/>
          <p:nvPr/>
        </p:nvSpPr>
        <p:spPr>
          <a:xfrm>
            <a:off x="0" y="465843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procedure: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DBB78-3406-CF44-81D2-B3E8659EA73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Geodynamic Modeling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7D1D87-3E41-1743-888A-E78BC27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3" y="967381"/>
            <a:ext cx="6429976" cy="5689922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EB805B2-2676-6C48-9A50-869BC9D38E45}"/>
              </a:ext>
            </a:extLst>
          </p:cNvPr>
          <p:cNvSpPr/>
          <p:nvPr/>
        </p:nvSpPr>
        <p:spPr>
          <a:xfrm>
            <a:off x="3065585" y="1682262"/>
            <a:ext cx="2825261" cy="1699846"/>
          </a:xfrm>
          <a:custGeom>
            <a:avLst/>
            <a:gdLst>
              <a:gd name="connsiteX0" fmla="*/ 70338 w 2825261"/>
              <a:gd name="connsiteY0" fmla="*/ 1101969 h 1699846"/>
              <a:gd name="connsiteX1" fmla="*/ 0 w 2825261"/>
              <a:gd name="connsiteY1" fmla="*/ 0 h 1699846"/>
              <a:gd name="connsiteX2" fmla="*/ 2825261 w 2825261"/>
              <a:gd name="connsiteY2" fmla="*/ 0 h 1699846"/>
              <a:gd name="connsiteX3" fmla="*/ 2702169 w 2825261"/>
              <a:gd name="connsiteY3" fmla="*/ 1699846 h 1699846"/>
              <a:gd name="connsiteX4" fmla="*/ 111369 w 2825261"/>
              <a:gd name="connsiteY4" fmla="*/ 1693984 h 1699846"/>
              <a:gd name="connsiteX5" fmla="*/ 70338 w 2825261"/>
              <a:gd name="connsiteY5" fmla="*/ 1101969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5261" h="1699846">
                <a:moveTo>
                  <a:pt x="70338" y="1101969"/>
                </a:moveTo>
                <a:lnTo>
                  <a:pt x="0" y="0"/>
                </a:lnTo>
                <a:lnTo>
                  <a:pt x="2825261" y="0"/>
                </a:lnTo>
                <a:lnTo>
                  <a:pt x="2702169" y="1699846"/>
                </a:lnTo>
                <a:lnTo>
                  <a:pt x="111369" y="1693984"/>
                </a:lnTo>
                <a:lnTo>
                  <a:pt x="70338" y="1101969"/>
                </a:lnTo>
                <a:close/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C23A-8403-674A-AAC6-6101E4F11212}"/>
              </a:ext>
            </a:extLst>
          </p:cNvPr>
          <p:cNvSpPr txBox="1"/>
          <p:nvPr/>
        </p:nvSpPr>
        <p:spPr>
          <a:xfrm>
            <a:off x="55755" y="494296"/>
            <a:ext cx="3366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Physical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Numerical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Model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01D38-2979-404F-8EBC-DF72D13EBB0F}"/>
              </a:ext>
            </a:extLst>
          </p:cNvPr>
          <p:cNvSpPr txBox="1"/>
          <p:nvPr/>
        </p:nvSpPr>
        <p:spPr>
          <a:xfrm>
            <a:off x="2465713" y="65656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van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Zelst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et al., 2021, 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doi.org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/10.5194/se-2021-14  </a:t>
            </a:r>
          </a:p>
        </p:txBody>
      </p:sp>
    </p:spTree>
    <p:extLst>
      <p:ext uri="{BB962C8B-B14F-4D97-AF65-F5344CB8AC3E}">
        <p14:creationId xmlns:p14="http://schemas.microsoft.com/office/powerpoint/2010/main" val="414278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6705461-A463-B949-BEA7-326A7E97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8" y="963827"/>
            <a:ext cx="7388718" cy="51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A0175B-8491-0349-A13B-18A538931458}"/>
              </a:ext>
            </a:extLst>
          </p:cNvPr>
          <p:cNvSpPr/>
          <p:nvPr/>
        </p:nvSpPr>
        <p:spPr>
          <a:xfrm>
            <a:off x="4986068" y="935440"/>
            <a:ext cx="241540" cy="67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types of equations in Geodynamics: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3D947-A484-6048-A00A-BB77050F5C9D}"/>
              </a:ext>
            </a:extLst>
          </p:cNvPr>
          <p:cNvSpPr txBox="1"/>
          <p:nvPr/>
        </p:nvSpPr>
        <p:spPr>
          <a:xfrm>
            <a:off x="148680" y="696913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Ordinary differential equations (ODEs), e.g.: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0EBAB03-B74B-3647-B432-768B7187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04" y="1313558"/>
            <a:ext cx="2051804" cy="13431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A9F274-65FB-2E42-9544-5DBD36D5BC8C}"/>
              </a:ext>
            </a:extLst>
          </p:cNvPr>
          <p:cNvSpPr txBox="1"/>
          <p:nvPr/>
        </p:nvSpPr>
        <p:spPr>
          <a:xfrm>
            <a:off x="5492996" y="1552776"/>
            <a:ext cx="227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4B32B3-1AAD-4340-AF4F-F85E7F133907}"/>
              </a:ext>
            </a:extLst>
          </p:cNvPr>
          <p:cNvSpPr txBox="1"/>
          <p:nvPr/>
        </p:nvSpPr>
        <p:spPr>
          <a:xfrm>
            <a:off x="124036" y="1040778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(one independent variable)</a:t>
            </a:r>
          </a:p>
        </p:txBody>
      </p:sp>
    </p:spTree>
    <p:extLst>
      <p:ext uri="{BB962C8B-B14F-4D97-AF65-F5344CB8AC3E}">
        <p14:creationId xmlns:p14="http://schemas.microsoft.com/office/powerpoint/2010/main" val="151090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A0175B-8491-0349-A13B-18A538931458}"/>
              </a:ext>
            </a:extLst>
          </p:cNvPr>
          <p:cNvSpPr/>
          <p:nvPr/>
        </p:nvSpPr>
        <p:spPr>
          <a:xfrm>
            <a:off x="4986068" y="935440"/>
            <a:ext cx="241540" cy="67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types of equations in Geodynamics: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3D947-A484-6048-A00A-BB77050F5C9D}"/>
              </a:ext>
            </a:extLst>
          </p:cNvPr>
          <p:cNvSpPr txBox="1"/>
          <p:nvPr/>
        </p:nvSpPr>
        <p:spPr>
          <a:xfrm>
            <a:off x="148680" y="696913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Ordinary differential equations (ODEs), e.g.: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0EBAB03-B74B-3647-B432-768B7187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04" y="1313558"/>
            <a:ext cx="2051804" cy="13431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00371A-9AED-3347-9325-8D951ECA2149}"/>
              </a:ext>
            </a:extLst>
          </p:cNvPr>
          <p:cNvSpPr txBox="1"/>
          <p:nvPr/>
        </p:nvSpPr>
        <p:spPr>
          <a:xfrm>
            <a:off x="143491" y="2727835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Partial differential equations (PDEs):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7DC1D3-539A-5C47-B2E1-8D80BC4B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94" y="3569850"/>
            <a:ext cx="5334083" cy="1723633"/>
          </a:xfrm>
          <a:prstGeom prst="rect">
            <a:avLst/>
          </a:prstGeom>
        </p:spPr>
      </p:pic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6794DB4-D44C-F643-BA49-2C540CD9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992" y="5590162"/>
            <a:ext cx="5312007" cy="701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A9F274-65FB-2E42-9544-5DBD36D5BC8C}"/>
              </a:ext>
            </a:extLst>
          </p:cNvPr>
          <p:cNvSpPr txBox="1"/>
          <p:nvPr/>
        </p:nvSpPr>
        <p:spPr>
          <a:xfrm>
            <a:off x="5492996" y="1552776"/>
            <a:ext cx="227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4B32B3-1AAD-4340-AF4F-F85E7F133907}"/>
              </a:ext>
            </a:extLst>
          </p:cNvPr>
          <p:cNvSpPr txBox="1"/>
          <p:nvPr/>
        </p:nvSpPr>
        <p:spPr>
          <a:xfrm>
            <a:off x="124036" y="1040778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(one independent variable)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4003B4-34D8-0841-BAB0-64ECF233E10A}"/>
              </a:ext>
            </a:extLst>
          </p:cNvPr>
          <p:cNvSpPr txBox="1"/>
          <p:nvPr/>
        </p:nvSpPr>
        <p:spPr>
          <a:xfrm>
            <a:off x="143491" y="3092796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(&gt;1 independent variable)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C9DBF9-7DA8-5646-994E-1A9CA540B38A}"/>
              </a:ext>
            </a:extLst>
          </p:cNvPr>
          <p:cNvSpPr txBox="1"/>
          <p:nvPr/>
        </p:nvSpPr>
        <p:spPr>
          <a:xfrm>
            <a:off x="5975304" y="3591090"/>
            <a:ext cx="227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PDE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3689FC-FBB9-3147-A3B2-E0C1F8E0E10D}"/>
              </a:ext>
            </a:extLst>
          </p:cNvPr>
          <p:cNvSpPr txBox="1"/>
          <p:nvPr/>
        </p:nvSpPr>
        <p:spPr>
          <a:xfrm>
            <a:off x="143491" y="5104149"/>
            <a:ext cx="3412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PDE as function of two variables </a:t>
            </a:r>
          </a:p>
        </p:txBody>
      </p:sp>
    </p:spTree>
    <p:extLst>
      <p:ext uri="{BB962C8B-B14F-4D97-AF65-F5344CB8AC3E}">
        <p14:creationId xmlns:p14="http://schemas.microsoft.com/office/powerpoint/2010/main" val="124740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types of equations in Geodynamics:</a:t>
            </a:r>
          </a:p>
        </p:txBody>
      </p:sp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6794DB4-D44C-F643-BA49-2C540C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92" y="1094362"/>
            <a:ext cx="5312007" cy="7010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3689FC-FBB9-3147-A3B2-E0C1F8E0E10D}"/>
              </a:ext>
            </a:extLst>
          </p:cNvPr>
          <p:cNvSpPr txBox="1"/>
          <p:nvPr/>
        </p:nvSpPr>
        <p:spPr>
          <a:xfrm>
            <a:off x="295891" y="645420"/>
            <a:ext cx="3412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PDE as function of two variables </a:t>
            </a:r>
          </a:p>
        </p:txBody>
      </p:sp>
    </p:spTree>
    <p:extLst>
      <p:ext uri="{BB962C8B-B14F-4D97-AF65-F5344CB8AC3E}">
        <p14:creationId xmlns:p14="http://schemas.microsoft.com/office/powerpoint/2010/main" val="156077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types of equations in Geodynamics:</a:t>
            </a:r>
          </a:p>
        </p:txBody>
      </p:sp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6794DB4-D44C-F643-BA49-2C540C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92" y="1094362"/>
            <a:ext cx="5312007" cy="7010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3689FC-FBB9-3147-A3B2-E0C1F8E0E10D}"/>
              </a:ext>
            </a:extLst>
          </p:cNvPr>
          <p:cNvSpPr txBox="1"/>
          <p:nvPr/>
        </p:nvSpPr>
        <p:spPr>
          <a:xfrm>
            <a:off x="295891" y="645420"/>
            <a:ext cx="3412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PDE as function of two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456FE-0A1E-D847-A726-48152BF8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9" y="3019802"/>
            <a:ext cx="4094480" cy="2020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AE7AEE-CDD7-C941-AB6C-D7388A3A3E05}"/>
              </a:ext>
            </a:extLst>
          </p:cNvPr>
          <p:cNvSpPr txBox="1"/>
          <p:nvPr/>
        </p:nvSpPr>
        <p:spPr>
          <a:xfrm>
            <a:off x="251843" y="2442459"/>
            <a:ext cx="5312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classification system for 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PDEs: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6772E-FA30-3E4A-8B55-337D17422B7C}"/>
              </a:ext>
            </a:extLst>
          </p:cNvPr>
          <p:cNvSpPr/>
          <p:nvPr/>
        </p:nvSpPr>
        <p:spPr>
          <a:xfrm>
            <a:off x="5532120" y="2888289"/>
            <a:ext cx="777240" cy="555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61CE1-3980-0D40-AEB2-79B544287639}"/>
              </a:ext>
            </a:extLst>
          </p:cNvPr>
          <p:cNvSpPr/>
          <p:nvPr/>
        </p:nvSpPr>
        <p:spPr>
          <a:xfrm>
            <a:off x="2816406" y="4029953"/>
            <a:ext cx="1420314" cy="555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359B4-56BA-4941-AE5C-7C721E7B3CF7}"/>
              </a:ext>
            </a:extLst>
          </p:cNvPr>
          <p:cNvSpPr/>
          <p:nvPr/>
        </p:nvSpPr>
        <p:spPr>
          <a:xfrm>
            <a:off x="5859780" y="4615667"/>
            <a:ext cx="556260" cy="555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D748E-E0D7-B149-AFA2-BEA07B9EDBD8}"/>
              </a:ext>
            </a:extLst>
          </p:cNvPr>
          <p:cNvSpPr/>
          <p:nvPr/>
        </p:nvSpPr>
        <p:spPr>
          <a:xfrm>
            <a:off x="6031230" y="3686221"/>
            <a:ext cx="556260" cy="555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5272-97D9-774E-9821-B1C25F6E134A}"/>
              </a:ext>
            </a:extLst>
          </p:cNvPr>
          <p:cNvSpPr/>
          <p:nvPr/>
        </p:nvSpPr>
        <p:spPr>
          <a:xfrm>
            <a:off x="1941199" y="2958842"/>
            <a:ext cx="4288151" cy="2151816"/>
          </a:xfrm>
          <a:prstGeom prst="rect">
            <a:avLst/>
          </a:prstGeom>
          <a:noFill/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5E5D7-4FE8-5247-99FB-E441E6885C9D}"/>
              </a:ext>
            </a:extLst>
          </p:cNvPr>
          <p:cNvSpPr txBox="1"/>
          <p:nvPr/>
        </p:nvSpPr>
        <p:spPr>
          <a:xfrm>
            <a:off x="6247741" y="2888289"/>
            <a:ext cx="27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Helps us to determine:</a:t>
            </a:r>
          </a:p>
          <a:p>
            <a:endParaRPr lang="en-US" sz="600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 a solution strategy,</a:t>
            </a:r>
          </a:p>
          <a:p>
            <a:endParaRPr lang="en-US" sz="200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ii) which boundary and initial conditions are needed:</a:t>
            </a:r>
          </a:p>
        </p:txBody>
      </p:sp>
    </p:spTree>
    <p:extLst>
      <p:ext uri="{BB962C8B-B14F-4D97-AF65-F5344CB8AC3E}">
        <p14:creationId xmlns:p14="http://schemas.microsoft.com/office/powerpoint/2010/main" val="285489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1CCD0-899E-8243-BD37-81E301041C45}"/>
              </a:ext>
            </a:extLst>
          </p:cNvPr>
          <p:cNvSpPr txBox="1"/>
          <p:nvPr/>
        </p:nvSpPr>
        <p:spPr>
          <a:xfrm>
            <a:off x="4114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AE0876-3792-144E-884E-6E42BDFBEB41}"/>
              </a:ext>
            </a:extLst>
          </p:cNvPr>
          <p:cNvSpPr txBox="1"/>
          <p:nvPr/>
        </p:nvSpPr>
        <p:spPr>
          <a:xfrm>
            <a:off x="49072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FA994-F310-7449-9EB2-91B0C4657CCF}"/>
              </a:ext>
            </a:extLst>
          </p:cNvPr>
          <p:cNvCxnSpPr/>
          <p:nvPr/>
        </p:nvCxnSpPr>
        <p:spPr>
          <a:xfrm flipV="1">
            <a:off x="4602480" y="538609"/>
            <a:ext cx="0" cy="6319391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E3CA43-DE81-5543-8E80-424D797C6A13}"/>
              </a:ext>
            </a:extLst>
          </p:cNvPr>
          <p:cNvSpPr txBox="1"/>
          <p:nvPr/>
        </p:nvSpPr>
        <p:spPr>
          <a:xfrm>
            <a:off x="167640" y="1077218"/>
            <a:ext cx="41909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derivatives by Taylor series. Combine approximated derivatives to solve full equation on a grid, e.g.: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simple, approximates the PDE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bad for sharp contrasts in properties, bad for complex model geometries.</a:t>
            </a: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9351DB07-63EE-6B4D-9206-A8B28331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2526477"/>
            <a:ext cx="1538229" cy="720566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71F1EB-F40B-EA4C-9E37-3729A971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3617572"/>
            <a:ext cx="2486711" cy="70305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5C6A7FD9-5B56-AD44-B686-DB57806F3D62}"/>
              </a:ext>
            </a:extLst>
          </p:cNvPr>
          <p:cNvSpPr/>
          <p:nvPr/>
        </p:nvSpPr>
        <p:spPr>
          <a:xfrm>
            <a:off x="1752600" y="3337560"/>
            <a:ext cx="403859" cy="188572"/>
          </a:xfrm>
          <a:prstGeom prst="down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3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1CCD0-899E-8243-BD37-81E301041C45}"/>
              </a:ext>
            </a:extLst>
          </p:cNvPr>
          <p:cNvSpPr txBox="1"/>
          <p:nvPr/>
        </p:nvSpPr>
        <p:spPr>
          <a:xfrm>
            <a:off x="4114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AE0876-3792-144E-884E-6E42BDFBEB41}"/>
              </a:ext>
            </a:extLst>
          </p:cNvPr>
          <p:cNvSpPr txBox="1"/>
          <p:nvPr/>
        </p:nvSpPr>
        <p:spPr>
          <a:xfrm>
            <a:off x="4907280" y="538609"/>
            <a:ext cx="36118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FA994-F310-7449-9EB2-91B0C4657CCF}"/>
              </a:ext>
            </a:extLst>
          </p:cNvPr>
          <p:cNvCxnSpPr/>
          <p:nvPr/>
        </p:nvCxnSpPr>
        <p:spPr>
          <a:xfrm flipV="1">
            <a:off x="4602480" y="538609"/>
            <a:ext cx="0" cy="6319391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E3CA43-DE81-5543-8E80-424D797C6A13}"/>
              </a:ext>
            </a:extLst>
          </p:cNvPr>
          <p:cNvSpPr txBox="1"/>
          <p:nvPr/>
        </p:nvSpPr>
        <p:spPr>
          <a:xfrm>
            <a:off x="167640" y="1077218"/>
            <a:ext cx="41909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derivatives by Taylor series. Combine approximated derivatives to solve full equation on a grid, e.g.: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simple, approximates the PDE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bad for sharp contrasts in properties, bad for complex model geometries.</a:t>
            </a: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9351DB07-63EE-6B4D-9206-A8B28331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2526477"/>
            <a:ext cx="1538229" cy="720566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71F1EB-F40B-EA4C-9E37-3729A971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3617572"/>
            <a:ext cx="2486711" cy="70305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5C6A7FD9-5B56-AD44-B686-DB57806F3D62}"/>
              </a:ext>
            </a:extLst>
          </p:cNvPr>
          <p:cNvSpPr/>
          <p:nvPr/>
        </p:nvSpPr>
        <p:spPr>
          <a:xfrm>
            <a:off x="1752600" y="3337560"/>
            <a:ext cx="403859" cy="188572"/>
          </a:xfrm>
          <a:prstGeom prst="down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A66A5-A7EC-0340-B0A1-8F13DD96B4BB}"/>
              </a:ext>
            </a:extLst>
          </p:cNvPr>
          <p:cNvSpPr txBox="1"/>
          <p:nvPr/>
        </p:nvSpPr>
        <p:spPr>
          <a:xfrm>
            <a:off x="4738344" y="1199138"/>
            <a:ext cx="41909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Approximates the PDE solution (instead of the PDE) using integrals.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Examples in </a:t>
            </a:r>
          </a:p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    subsequent classes…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good for sharp contrasts in properties and complex model geometries, allow mesh 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conceptually trickier, need to carefully choose type of elements, integration methods, etc. etc.</a:t>
            </a:r>
          </a:p>
        </p:txBody>
      </p:sp>
    </p:spTree>
    <p:extLst>
      <p:ext uri="{BB962C8B-B14F-4D97-AF65-F5344CB8AC3E}">
        <p14:creationId xmlns:p14="http://schemas.microsoft.com/office/powerpoint/2010/main" val="161173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6EF40B7-8764-8C40-8910-69E7C6FA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69761"/>
            <a:ext cx="8747760" cy="3318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7E288-7854-B147-8482-F0DAC21DD26C}"/>
              </a:ext>
            </a:extLst>
          </p:cNvPr>
          <p:cNvSpPr txBox="1"/>
          <p:nvPr/>
        </p:nvSpPr>
        <p:spPr>
          <a:xfrm>
            <a:off x="2765680" y="4957285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1147819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6EF40B7-8764-8C40-8910-69E7C6FA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69761"/>
            <a:ext cx="8747760" cy="3318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7E288-7854-B147-8482-F0DAC21DD26C}"/>
              </a:ext>
            </a:extLst>
          </p:cNvPr>
          <p:cNvSpPr txBox="1"/>
          <p:nvPr/>
        </p:nvSpPr>
        <p:spPr>
          <a:xfrm>
            <a:off x="2765680" y="4957285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F2E56-C920-D24B-AAED-C80B600B299E}"/>
              </a:ext>
            </a:extLst>
          </p:cNvPr>
          <p:cNvSpPr txBox="1"/>
          <p:nvPr/>
        </p:nvSpPr>
        <p:spPr>
          <a:xfrm>
            <a:off x="0" y="5624333"/>
            <a:ext cx="87477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Also, </a:t>
            </a:r>
            <a:r>
              <a:rPr lang="en-US" sz="2000" b="1" u="sng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Volume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(FV) method (not widespread in geodynamics)</a:t>
            </a:r>
          </a:p>
          <a:p>
            <a:pPr algn="ctr"/>
            <a:endParaRPr lang="en-US" sz="700" b="1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great FV YouTube explainer: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https://www.youtube.com/watch?v=E9_kyXjtRHc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b="1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738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024B0-506A-C14B-88BD-C352D99220D0}"/>
              </a:ext>
            </a:extLst>
          </p:cNvPr>
          <p:cNvSpPr txBox="1"/>
          <p:nvPr/>
        </p:nvSpPr>
        <p:spPr>
          <a:xfrm>
            <a:off x="718968" y="5686117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Also, </a:t>
            </a:r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Finite Volume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method (not widespread in geodynamics)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main numerical solution methods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6EF40B7-8764-8C40-8910-69E7C6FA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69761"/>
            <a:ext cx="8747760" cy="3318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7E288-7854-B147-8482-F0DAC21DD26C}"/>
              </a:ext>
            </a:extLst>
          </p:cNvPr>
          <p:cNvSpPr txBox="1"/>
          <p:nvPr/>
        </p:nvSpPr>
        <p:spPr>
          <a:xfrm>
            <a:off x="2765680" y="4957285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EEEE5-908C-A042-B130-5B53DA126094}"/>
              </a:ext>
            </a:extLst>
          </p:cNvPr>
          <p:cNvSpPr/>
          <p:nvPr/>
        </p:nvSpPr>
        <p:spPr>
          <a:xfrm>
            <a:off x="3672841" y="1769761"/>
            <a:ext cx="5471160" cy="4460080"/>
          </a:xfrm>
          <a:prstGeom prst="rect">
            <a:avLst/>
          </a:prstGeom>
          <a:solidFill>
            <a:schemeClr val="bg1">
              <a:alpha val="798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63B2AB-7FE4-B74E-B169-39EE71139BB4}"/>
              </a:ext>
            </a:extLst>
          </p:cNvPr>
          <p:cNvSpPr/>
          <p:nvPr/>
        </p:nvSpPr>
        <p:spPr>
          <a:xfrm>
            <a:off x="303843" y="5686117"/>
            <a:ext cx="3368997" cy="934882"/>
          </a:xfrm>
          <a:prstGeom prst="rect">
            <a:avLst/>
          </a:prstGeom>
          <a:solidFill>
            <a:schemeClr val="bg1">
              <a:alpha val="798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3926C90-54FC-DE4A-87D0-504A0CB9A7F8}"/>
              </a:ext>
            </a:extLst>
          </p:cNvPr>
          <p:cNvSpPr/>
          <p:nvPr/>
        </p:nvSpPr>
        <p:spPr>
          <a:xfrm>
            <a:off x="124304" y="1349764"/>
            <a:ext cx="3714287" cy="4460080"/>
          </a:xfrm>
          <a:custGeom>
            <a:avLst/>
            <a:gdLst>
              <a:gd name="connsiteX0" fmla="*/ 3441856 w 3714287"/>
              <a:gd name="connsiteY0" fmla="*/ 372356 h 4460080"/>
              <a:gd name="connsiteX1" fmla="*/ 1689256 w 3714287"/>
              <a:gd name="connsiteY1" fmla="*/ 37076 h 4460080"/>
              <a:gd name="connsiteX2" fmla="*/ 195736 w 3714287"/>
              <a:gd name="connsiteY2" fmla="*/ 219956 h 4460080"/>
              <a:gd name="connsiteX3" fmla="*/ 12856 w 3714287"/>
              <a:gd name="connsiteY3" fmla="*/ 1911596 h 4460080"/>
              <a:gd name="connsiteX4" fmla="*/ 150016 w 3714287"/>
              <a:gd name="connsiteY4" fmla="*/ 4121396 h 4460080"/>
              <a:gd name="connsiteX5" fmla="*/ 1094896 w 3714287"/>
              <a:gd name="connsiteY5" fmla="*/ 4441436 h 4460080"/>
              <a:gd name="connsiteX6" fmla="*/ 3060856 w 3714287"/>
              <a:gd name="connsiteY6" fmla="*/ 4014716 h 4460080"/>
              <a:gd name="connsiteX7" fmla="*/ 3670456 w 3714287"/>
              <a:gd name="connsiteY7" fmla="*/ 3176516 h 4460080"/>
              <a:gd name="connsiteX8" fmla="*/ 3441856 w 3714287"/>
              <a:gd name="connsiteY8" fmla="*/ 372356 h 44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287" h="4460080">
                <a:moveTo>
                  <a:pt x="3441856" y="372356"/>
                </a:moveTo>
                <a:cubicBezTo>
                  <a:pt x="3111656" y="-150884"/>
                  <a:pt x="2230276" y="62476"/>
                  <a:pt x="1689256" y="37076"/>
                </a:cubicBezTo>
                <a:cubicBezTo>
                  <a:pt x="1148236" y="11676"/>
                  <a:pt x="475136" y="-92464"/>
                  <a:pt x="195736" y="219956"/>
                </a:cubicBezTo>
                <a:cubicBezTo>
                  <a:pt x="-83664" y="532376"/>
                  <a:pt x="20476" y="1261356"/>
                  <a:pt x="12856" y="1911596"/>
                </a:cubicBezTo>
                <a:cubicBezTo>
                  <a:pt x="5236" y="2561836"/>
                  <a:pt x="-30324" y="3699756"/>
                  <a:pt x="150016" y="4121396"/>
                </a:cubicBezTo>
                <a:cubicBezTo>
                  <a:pt x="330356" y="4543036"/>
                  <a:pt x="609756" y="4459216"/>
                  <a:pt x="1094896" y="4441436"/>
                </a:cubicBezTo>
                <a:cubicBezTo>
                  <a:pt x="1580036" y="4423656"/>
                  <a:pt x="2631596" y="4225536"/>
                  <a:pt x="3060856" y="4014716"/>
                </a:cubicBezTo>
                <a:cubicBezTo>
                  <a:pt x="3490116" y="3803896"/>
                  <a:pt x="3604416" y="3778496"/>
                  <a:pt x="3670456" y="3176516"/>
                </a:cubicBezTo>
                <a:cubicBezTo>
                  <a:pt x="3736496" y="2574536"/>
                  <a:pt x="3772056" y="895596"/>
                  <a:pt x="3441856" y="37235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Difference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64542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Based on Taylor series expansions: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9C7710-3F4D-C941-9B28-FCDF6282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99941"/>
            <a:ext cx="6688297" cy="15949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0360D-3CAE-1746-AE2A-F89B0F2F020E}"/>
              </a:ext>
            </a:extLst>
          </p:cNvPr>
          <p:cNvSpPr txBox="1"/>
          <p:nvPr/>
        </p:nvSpPr>
        <p:spPr>
          <a:xfrm>
            <a:off x="0" y="6616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21750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6E1D3A-858C-CF40-B1B4-AEC0581F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" y="766404"/>
            <a:ext cx="9144000" cy="374803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B895C3-278D-E449-B6A7-DBC5F425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" y="4356968"/>
            <a:ext cx="8192530" cy="19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5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Difference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64542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Based on Taylor series expansions: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9C7710-3F4D-C941-9B28-FCDF6282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99941"/>
            <a:ext cx="6688297" cy="1594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3B990-A3CA-414A-B8F9-98AE68EC34ED}"/>
              </a:ext>
            </a:extLst>
          </p:cNvPr>
          <p:cNvSpPr txBox="1"/>
          <p:nvPr/>
        </p:nvSpPr>
        <p:spPr>
          <a:xfrm>
            <a:off x="295889" y="268361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rearrange to get the first derivative: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AF9B248-56F8-FD40-904A-01AE3E3D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24" y="3127207"/>
            <a:ext cx="5815330" cy="7669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0360D-3CAE-1746-AE2A-F89B0F2F020E}"/>
              </a:ext>
            </a:extLst>
          </p:cNvPr>
          <p:cNvSpPr txBox="1"/>
          <p:nvPr/>
        </p:nvSpPr>
        <p:spPr>
          <a:xfrm>
            <a:off x="0" y="6616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1357810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Difference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64542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Based on Taylor series expansions: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9C7710-3F4D-C941-9B28-FCDF6282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99941"/>
            <a:ext cx="6688297" cy="1594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3B990-A3CA-414A-B8F9-98AE68EC34ED}"/>
              </a:ext>
            </a:extLst>
          </p:cNvPr>
          <p:cNvSpPr txBox="1"/>
          <p:nvPr/>
        </p:nvSpPr>
        <p:spPr>
          <a:xfrm>
            <a:off x="295889" y="268361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rearrange to get the first derivative: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AF9B248-56F8-FD40-904A-01AE3E3DF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24" y="3127207"/>
            <a:ext cx="5815330" cy="766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C728B-EE7D-E245-BCCF-AF7220874602}"/>
              </a:ext>
            </a:extLst>
          </p:cNvPr>
          <p:cNvSpPr txBox="1"/>
          <p:nvPr/>
        </p:nvSpPr>
        <p:spPr>
          <a:xfrm>
            <a:off x="295889" y="3958268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If we ignore 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terms, and discretize on a grid: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6A0AE-B124-8146-A12E-BBCE53B59D4D}"/>
              </a:ext>
            </a:extLst>
          </p:cNvPr>
          <p:cNvSpPr/>
          <p:nvPr/>
        </p:nvSpPr>
        <p:spPr>
          <a:xfrm>
            <a:off x="4531360" y="4594450"/>
            <a:ext cx="438912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89982-D019-0945-9EE5-2F03EAA0D068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C72AC-35B4-3B49-BC60-FA80ECFB6B61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BFB06-CC65-8F44-A262-6CF4B2EF8024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290E7-3884-F942-8A31-41F553737ED1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C5AAB2-9E99-0C49-813A-D47546907838}"/>
              </a:ext>
            </a:extLst>
          </p:cNvPr>
          <p:cNvSpPr/>
          <p:nvPr/>
        </p:nvSpPr>
        <p:spPr>
          <a:xfrm>
            <a:off x="4531360" y="5165799"/>
            <a:ext cx="4389120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7888DA-9346-3E41-A060-260A82C85219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A74317-68E5-B640-AA93-F02FF04D349C}"/>
              </a:ext>
            </a:extLst>
          </p:cNvPr>
          <p:cNvCxnSpPr/>
          <p:nvPr/>
        </p:nvCxnSpPr>
        <p:spPr>
          <a:xfrm>
            <a:off x="4300843" y="6720629"/>
            <a:ext cx="7707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615A9D-5943-2F4A-8161-62EE40EAEB57}"/>
              </a:ext>
            </a:extLst>
          </p:cNvPr>
          <p:cNvSpPr txBox="1"/>
          <p:nvPr/>
        </p:nvSpPr>
        <p:spPr>
          <a:xfrm>
            <a:off x="4988818" y="6539338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0F24C-F554-D641-B04C-E1CA95E5D8B2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F83CB1-10FC-734C-8C96-F2A4B847130B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4E90C-697A-5949-89BE-B4398FBC6F4E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53A970-ECFF-4340-9987-C26C2B01C036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37F6B0-332C-B749-8FC5-68ABDC24629A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FE257-96B2-8C4A-AE0B-EE660869AB4C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CFF568-7FD8-FC4F-B668-FF5B15DBB54E}"/>
              </a:ext>
            </a:extLst>
          </p:cNvPr>
          <p:cNvSpPr txBox="1"/>
          <p:nvPr/>
        </p:nvSpPr>
        <p:spPr>
          <a:xfrm>
            <a:off x="7266754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DB8E0B-42BC-E549-A375-9A3E724EAC53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C434B1-EA0F-824E-9E4C-695754E0F3DB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B32F66-4D64-2B45-B376-13FBC5F7B253}"/>
              </a:ext>
            </a:extLst>
          </p:cNvPr>
          <p:cNvCxnSpPr>
            <a:cxnSpLocks/>
          </p:cNvCxnSpPr>
          <p:nvPr/>
        </p:nvCxnSpPr>
        <p:spPr>
          <a:xfrm>
            <a:off x="6736252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3F53BD-A9A3-B74A-8EA6-0EB21371D8B9}"/>
              </a:ext>
            </a:extLst>
          </p:cNvPr>
          <p:cNvSpPr txBox="1"/>
          <p:nvPr/>
        </p:nvSpPr>
        <p:spPr>
          <a:xfrm>
            <a:off x="0" y="6616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2DE97937-695D-3944-842A-965DAE9A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16" y="4415651"/>
            <a:ext cx="3091827" cy="75014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5685BD-68E7-A443-9F84-2884F1E2C08E}"/>
              </a:ext>
            </a:extLst>
          </p:cNvPr>
          <p:cNvCxnSpPr>
            <a:cxnSpLocks/>
          </p:cNvCxnSpPr>
          <p:nvPr/>
        </p:nvCxnSpPr>
        <p:spPr>
          <a:xfrm flipV="1">
            <a:off x="4300843" y="6097573"/>
            <a:ext cx="0" cy="6230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1FC7F9-8F6A-6641-95BA-4CE6180A8C4C}"/>
              </a:ext>
            </a:extLst>
          </p:cNvPr>
          <p:cNvSpPr txBox="1"/>
          <p:nvPr/>
        </p:nvSpPr>
        <p:spPr>
          <a:xfrm>
            <a:off x="4099518" y="5835212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15144-BB63-3C41-9770-2ACC714E1BD1}"/>
              </a:ext>
            </a:extLst>
          </p:cNvPr>
          <p:cNvSpPr/>
          <p:nvPr/>
        </p:nvSpPr>
        <p:spPr>
          <a:xfrm>
            <a:off x="3981600" y="4687200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8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Difference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64542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Based on Taylor series expansions: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9C7710-3F4D-C941-9B28-FCDF6282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99941"/>
            <a:ext cx="6688297" cy="1594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3B990-A3CA-414A-B8F9-98AE68EC34ED}"/>
              </a:ext>
            </a:extLst>
          </p:cNvPr>
          <p:cNvSpPr txBox="1"/>
          <p:nvPr/>
        </p:nvSpPr>
        <p:spPr>
          <a:xfrm>
            <a:off x="295889" y="268361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rearrange to get the first derivative: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AF9B248-56F8-FD40-904A-01AE3E3D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24" y="3127207"/>
            <a:ext cx="5815330" cy="766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C728B-EE7D-E245-BCCF-AF7220874602}"/>
              </a:ext>
            </a:extLst>
          </p:cNvPr>
          <p:cNvSpPr txBox="1"/>
          <p:nvPr/>
        </p:nvSpPr>
        <p:spPr>
          <a:xfrm>
            <a:off x="295889" y="3958268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If we ignore 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terms, and discretize on a grid: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5BD09B7-793D-C145-AFE2-49F072BB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16" y="4415651"/>
            <a:ext cx="3091827" cy="750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B6A0AE-B124-8146-A12E-BBCE53B59D4D}"/>
              </a:ext>
            </a:extLst>
          </p:cNvPr>
          <p:cNvSpPr/>
          <p:nvPr/>
        </p:nvSpPr>
        <p:spPr>
          <a:xfrm>
            <a:off x="4531360" y="4594450"/>
            <a:ext cx="438912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89982-D019-0945-9EE5-2F03EAA0D068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C72AC-35B4-3B49-BC60-FA80ECFB6B61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BFB06-CC65-8F44-A262-6CF4B2EF8024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290E7-3884-F942-8A31-41F553737ED1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C5AAB2-9E99-0C49-813A-D47546907838}"/>
              </a:ext>
            </a:extLst>
          </p:cNvPr>
          <p:cNvSpPr/>
          <p:nvPr/>
        </p:nvSpPr>
        <p:spPr>
          <a:xfrm>
            <a:off x="4531360" y="5165799"/>
            <a:ext cx="4389120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7888DA-9346-3E41-A060-260A82C85219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A74317-68E5-B640-AA93-F02FF04D349C}"/>
              </a:ext>
            </a:extLst>
          </p:cNvPr>
          <p:cNvCxnSpPr/>
          <p:nvPr/>
        </p:nvCxnSpPr>
        <p:spPr>
          <a:xfrm>
            <a:off x="4300843" y="6720629"/>
            <a:ext cx="7707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907980-DF06-FC46-A2F6-20CBA2F2182A}"/>
              </a:ext>
            </a:extLst>
          </p:cNvPr>
          <p:cNvCxnSpPr>
            <a:cxnSpLocks/>
          </p:cNvCxnSpPr>
          <p:nvPr/>
        </p:nvCxnSpPr>
        <p:spPr>
          <a:xfrm flipV="1">
            <a:off x="4300843" y="6097573"/>
            <a:ext cx="0" cy="6230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615A9D-5943-2F4A-8161-62EE40EAEB57}"/>
              </a:ext>
            </a:extLst>
          </p:cNvPr>
          <p:cNvSpPr txBox="1"/>
          <p:nvPr/>
        </p:nvSpPr>
        <p:spPr>
          <a:xfrm>
            <a:off x="4988818" y="6539338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9D1F0-6A50-FD42-9267-2A9B19F705E1}"/>
              </a:ext>
            </a:extLst>
          </p:cNvPr>
          <p:cNvSpPr txBox="1"/>
          <p:nvPr/>
        </p:nvSpPr>
        <p:spPr>
          <a:xfrm>
            <a:off x="4099518" y="5835212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0F24C-F554-D641-B04C-E1CA95E5D8B2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F83CB1-10FC-734C-8C96-F2A4B847130B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4E90C-697A-5949-89BE-B4398FBC6F4E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53A970-ECFF-4340-9987-C26C2B01C036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37F6B0-332C-B749-8FC5-68ABDC24629A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FE257-96B2-8C4A-AE0B-EE660869AB4C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CFF568-7FD8-FC4F-B668-FF5B15DBB54E}"/>
              </a:ext>
            </a:extLst>
          </p:cNvPr>
          <p:cNvSpPr txBox="1"/>
          <p:nvPr/>
        </p:nvSpPr>
        <p:spPr>
          <a:xfrm>
            <a:off x="7266754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DB8E0B-42BC-E549-A375-9A3E724EAC53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C434B1-EA0F-824E-9E4C-695754E0F3DB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B32F66-4D64-2B45-B376-13FBC5F7B253}"/>
              </a:ext>
            </a:extLst>
          </p:cNvPr>
          <p:cNvCxnSpPr>
            <a:cxnSpLocks/>
          </p:cNvCxnSpPr>
          <p:nvPr/>
        </p:nvCxnSpPr>
        <p:spPr>
          <a:xfrm>
            <a:off x="6736252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FF4CE5BA-5AA2-184B-AADF-F1D0224D1E89}"/>
              </a:ext>
            </a:extLst>
          </p:cNvPr>
          <p:cNvSpPr/>
          <p:nvPr/>
        </p:nvSpPr>
        <p:spPr>
          <a:xfrm>
            <a:off x="3526946" y="4575246"/>
            <a:ext cx="756910" cy="545189"/>
          </a:xfrm>
          <a:custGeom>
            <a:avLst/>
            <a:gdLst>
              <a:gd name="connsiteX0" fmla="*/ 753505 w 756910"/>
              <a:gd name="connsiteY0" fmla="*/ 102772 h 545189"/>
              <a:gd name="connsiteX1" fmla="*/ 581227 w 756910"/>
              <a:gd name="connsiteY1" fmla="*/ 10007 h 545189"/>
              <a:gd name="connsiteX2" fmla="*/ 210166 w 756910"/>
              <a:gd name="connsiteY2" fmla="*/ 10007 h 545189"/>
              <a:gd name="connsiteX3" fmla="*/ 64392 w 756910"/>
              <a:gd name="connsiteY3" fmla="*/ 76268 h 545189"/>
              <a:gd name="connsiteX4" fmla="*/ 11384 w 756910"/>
              <a:gd name="connsiteY4" fmla="*/ 354563 h 545189"/>
              <a:gd name="connsiteX5" fmla="*/ 276427 w 756910"/>
              <a:gd name="connsiteY5" fmla="*/ 540094 h 545189"/>
              <a:gd name="connsiteX6" fmla="*/ 660740 w 756910"/>
              <a:gd name="connsiteY6" fmla="*/ 460581 h 545189"/>
              <a:gd name="connsiteX7" fmla="*/ 753505 w 756910"/>
              <a:gd name="connsiteY7" fmla="*/ 102772 h 54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6910" h="545189">
                <a:moveTo>
                  <a:pt x="753505" y="102772"/>
                </a:moveTo>
                <a:cubicBezTo>
                  <a:pt x="740253" y="27676"/>
                  <a:pt x="671783" y="25468"/>
                  <a:pt x="581227" y="10007"/>
                </a:cubicBezTo>
                <a:cubicBezTo>
                  <a:pt x="490671" y="-5454"/>
                  <a:pt x="296305" y="-1037"/>
                  <a:pt x="210166" y="10007"/>
                </a:cubicBezTo>
                <a:cubicBezTo>
                  <a:pt x="124027" y="21050"/>
                  <a:pt x="97522" y="18842"/>
                  <a:pt x="64392" y="76268"/>
                </a:cubicBezTo>
                <a:cubicBezTo>
                  <a:pt x="31262" y="133694"/>
                  <a:pt x="-23955" y="277259"/>
                  <a:pt x="11384" y="354563"/>
                </a:cubicBezTo>
                <a:cubicBezTo>
                  <a:pt x="46723" y="431867"/>
                  <a:pt x="168201" y="522424"/>
                  <a:pt x="276427" y="540094"/>
                </a:cubicBezTo>
                <a:cubicBezTo>
                  <a:pt x="384653" y="557764"/>
                  <a:pt x="579018" y="529051"/>
                  <a:pt x="660740" y="460581"/>
                </a:cubicBezTo>
                <a:cubicBezTo>
                  <a:pt x="742462" y="392111"/>
                  <a:pt x="766757" y="177868"/>
                  <a:pt x="753505" y="102772"/>
                </a:cubicBezTo>
                <a:close/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C399CF-6326-5E4E-A968-0AF6F1065D15}"/>
                  </a:ext>
                </a:extLst>
              </p:cNvPr>
              <p:cNvSpPr txBox="1"/>
              <p:nvPr/>
            </p:nvSpPr>
            <p:spPr>
              <a:xfrm>
                <a:off x="378375" y="5280030"/>
                <a:ext cx="3490627" cy="96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900" u="sng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Truncation error</a:t>
                </a:r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If h is gradually decreased, the numerical error decreases 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h</a:t>
                </a:r>
                <a:endParaRPr lang="en-US" sz="1900" baseline="300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C399CF-6326-5E4E-A968-0AF6F106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5" y="5280030"/>
                <a:ext cx="3490627" cy="969496"/>
              </a:xfrm>
              <a:prstGeom prst="rect">
                <a:avLst/>
              </a:prstGeom>
              <a:blipFill>
                <a:blip r:embed="rId5"/>
                <a:stretch>
                  <a:fillRect l="-1444" t="-2564" b="-8974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A584EE7-0152-C64C-A869-95B93D8A8441}"/>
              </a:ext>
            </a:extLst>
          </p:cNvPr>
          <p:cNvSpPr txBox="1"/>
          <p:nvPr/>
        </p:nvSpPr>
        <p:spPr>
          <a:xfrm>
            <a:off x="0" y="6616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6911B3-06F9-9A4A-9E46-9F28AD6FC268}"/>
              </a:ext>
            </a:extLst>
          </p:cNvPr>
          <p:cNvSpPr/>
          <p:nvPr/>
        </p:nvSpPr>
        <p:spPr>
          <a:xfrm>
            <a:off x="3981600" y="4687200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01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AC6C6C4C-A806-D245-9248-CE3A357D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74" y="5593383"/>
            <a:ext cx="2985558" cy="761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Finite Difference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64542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Based on Taylor series expansions: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9C7710-3F4D-C941-9B28-FCDF6282A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99941"/>
            <a:ext cx="6688297" cy="1594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3B990-A3CA-414A-B8F9-98AE68EC34ED}"/>
              </a:ext>
            </a:extLst>
          </p:cNvPr>
          <p:cNvSpPr txBox="1"/>
          <p:nvPr/>
        </p:nvSpPr>
        <p:spPr>
          <a:xfrm>
            <a:off x="295889" y="2683610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rearrange to get the first derivative: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AF9B248-56F8-FD40-904A-01AE3E3D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524" y="3127207"/>
            <a:ext cx="5815330" cy="766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C728B-EE7D-E245-BCCF-AF7220874602}"/>
              </a:ext>
            </a:extLst>
          </p:cNvPr>
          <p:cNvSpPr txBox="1"/>
          <p:nvPr/>
        </p:nvSpPr>
        <p:spPr>
          <a:xfrm>
            <a:off x="295889" y="3958268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If we ignore 2</a:t>
            </a:r>
            <a:r>
              <a:rPr lang="en-US" sz="20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order terms, and discretize on a grid: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6A0AE-B124-8146-A12E-BBCE53B59D4D}"/>
              </a:ext>
            </a:extLst>
          </p:cNvPr>
          <p:cNvSpPr/>
          <p:nvPr/>
        </p:nvSpPr>
        <p:spPr>
          <a:xfrm>
            <a:off x="4531360" y="4594450"/>
            <a:ext cx="438912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89982-D019-0945-9EE5-2F03EAA0D068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C72AC-35B4-3B49-BC60-FA80ECFB6B61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BFB06-CC65-8F44-A262-6CF4B2EF8024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290E7-3884-F942-8A31-41F553737ED1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C5AAB2-9E99-0C49-813A-D47546907838}"/>
              </a:ext>
            </a:extLst>
          </p:cNvPr>
          <p:cNvSpPr/>
          <p:nvPr/>
        </p:nvSpPr>
        <p:spPr>
          <a:xfrm>
            <a:off x="4531360" y="5165799"/>
            <a:ext cx="4389120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7888DA-9346-3E41-A060-260A82C85219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A74317-68E5-B640-AA93-F02FF04D349C}"/>
              </a:ext>
            </a:extLst>
          </p:cNvPr>
          <p:cNvCxnSpPr/>
          <p:nvPr/>
        </p:nvCxnSpPr>
        <p:spPr>
          <a:xfrm>
            <a:off x="4300843" y="6720629"/>
            <a:ext cx="7707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907980-DF06-FC46-A2F6-20CBA2F2182A}"/>
              </a:ext>
            </a:extLst>
          </p:cNvPr>
          <p:cNvCxnSpPr>
            <a:cxnSpLocks/>
          </p:cNvCxnSpPr>
          <p:nvPr/>
        </p:nvCxnSpPr>
        <p:spPr>
          <a:xfrm flipV="1">
            <a:off x="4300843" y="6097573"/>
            <a:ext cx="0" cy="6230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615A9D-5943-2F4A-8161-62EE40EAEB57}"/>
              </a:ext>
            </a:extLst>
          </p:cNvPr>
          <p:cNvSpPr txBox="1"/>
          <p:nvPr/>
        </p:nvSpPr>
        <p:spPr>
          <a:xfrm>
            <a:off x="4988818" y="6539338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9D1F0-6A50-FD42-9267-2A9B19F705E1}"/>
              </a:ext>
            </a:extLst>
          </p:cNvPr>
          <p:cNvSpPr txBox="1"/>
          <p:nvPr/>
        </p:nvSpPr>
        <p:spPr>
          <a:xfrm>
            <a:off x="4099518" y="5835212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0F24C-F554-D641-B04C-E1CA95E5D8B2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F83CB1-10FC-734C-8C96-F2A4B847130B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4E90C-697A-5949-89BE-B4398FBC6F4E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53A970-ECFF-4340-9987-C26C2B01C036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37F6B0-332C-B749-8FC5-68ABDC24629A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FE257-96B2-8C4A-AE0B-EE660869AB4C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DB8E0B-42BC-E549-A375-9A3E724EAC53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C434B1-EA0F-824E-9E4C-695754E0F3DB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DDEC3-47AA-F247-9A84-3801D97D864C}"/>
              </a:ext>
            </a:extLst>
          </p:cNvPr>
          <p:cNvSpPr txBox="1"/>
          <p:nvPr/>
        </p:nvSpPr>
        <p:spPr>
          <a:xfrm>
            <a:off x="152196" y="5146591"/>
            <a:ext cx="3091827" cy="384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Also: Backwards derivative:</a:t>
            </a:r>
            <a:endParaRPr lang="en-US" sz="1900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145C2F-704C-A94D-8467-EDBB0A8D81D2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0ACE6F-B61B-CF4F-B021-EFF23A774208}"/>
              </a:ext>
            </a:extLst>
          </p:cNvPr>
          <p:cNvCxnSpPr>
            <a:cxnSpLocks/>
          </p:cNvCxnSpPr>
          <p:nvPr/>
        </p:nvCxnSpPr>
        <p:spPr>
          <a:xfrm>
            <a:off x="6016924" y="5165923"/>
            <a:ext cx="761828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56AA54A-642C-A240-8320-5DD6804DC94D}"/>
              </a:ext>
            </a:extLst>
          </p:cNvPr>
          <p:cNvSpPr txBox="1"/>
          <p:nvPr/>
        </p:nvSpPr>
        <p:spPr>
          <a:xfrm>
            <a:off x="0" y="6616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4D8F1D-FA61-524E-ACC4-D8FFA4EF1694}"/>
              </a:ext>
            </a:extLst>
          </p:cNvPr>
          <p:cNvSpPr/>
          <p:nvPr/>
        </p:nvSpPr>
        <p:spPr>
          <a:xfrm>
            <a:off x="3851210" y="5775029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E7412-18D0-1F4F-8659-C5CE038817DA}"/>
              </a:ext>
            </a:extLst>
          </p:cNvPr>
          <p:cNvSpPr/>
          <p:nvPr/>
        </p:nvSpPr>
        <p:spPr>
          <a:xfrm>
            <a:off x="4043366" y="5927429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0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derivative?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47331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Forwards Taylor expansion: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A6F2-75F3-394A-BE91-BF4437BDD297}"/>
              </a:ext>
            </a:extLst>
          </p:cNvPr>
          <p:cNvSpPr txBox="1"/>
          <p:nvPr/>
        </p:nvSpPr>
        <p:spPr>
          <a:xfrm>
            <a:off x="295889" y="2242777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Backwards Taylor expansion: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8225EA-1B63-D047-BF7F-516F0AC2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40" y="2651364"/>
            <a:ext cx="6761979" cy="80922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E791F8-9948-904E-8829-9B93AC36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50" y="893332"/>
            <a:ext cx="5080000" cy="11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0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derivative?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47331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Forwards Taylor expansion: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A6F2-75F3-394A-BE91-BF4437BDD297}"/>
              </a:ext>
            </a:extLst>
          </p:cNvPr>
          <p:cNvSpPr txBox="1"/>
          <p:nvPr/>
        </p:nvSpPr>
        <p:spPr>
          <a:xfrm>
            <a:off x="295889" y="2242777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Backwards Taylor expansion: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8225EA-1B63-D047-BF7F-516F0AC2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40" y="2651364"/>
            <a:ext cx="6761979" cy="80922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E791F8-9948-904E-8829-9B93AC36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50" y="893332"/>
            <a:ext cx="5080000" cy="11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/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blipFill>
                <a:blip r:embed="rId4"/>
                <a:stretch>
                  <a:fillRect l="-54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D998CF-12CE-6A4B-9919-B41B9575CCCD}"/>
              </a:ext>
            </a:extLst>
          </p:cNvPr>
          <p:cNvSpPr txBox="1"/>
          <p:nvPr/>
        </p:nvSpPr>
        <p:spPr>
          <a:xfrm>
            <a:off x="147608" y="3562372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Summing the above two expressions:</a:t>
            </a:r>
          </a:p>
        </p:txBody>
      </p:sp>
    </p:spTree>
    <p:extLst>
      <p:ext uri="{BB962C8B-B14F-4D97-AF65-F5344CB8AC3E}">
        <p14:creationId xmlns:p14="http://schemas.microsoft.com/office/powerpoint/2010/main" val="239346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derivative?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47331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Forwards Taylor expansion: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A6F2-75F3-394A-BE91-BF4437BDD297}"/>
              </a:ext>
            </a:extLst>
          </p:cNvPr>
          <p:cNvSpPr txBox="1"/>
          <p:nvPr/>
        </p:nvSpPr>
        <p:spPr>
          <a:xfrm>
            <a:off x="295889" y="2242777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Backwards Taylor expansion: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8225EA-1B63-D047-BF7F-516F0AC2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40" y="2651364"/>
            <a:ext cx="6761979" cy="80922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E791F8-9948-904E-8829-9B93AC36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50" y="893332"/>
            <a:ext cx="5080000" cy="11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/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blipFill>
                <a:blip r:embed="rId4"/>
                <a:stretch>
                  <a:fillRect l="-54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D998CF-12CE-6A4B-9919-B41B9575CCCD}"/>
              </a:ext>
            </a:extLst>
          </p:cNvPr>
          <p:cNvSpPr txBox="1"/>
          <p:nvPr/>
        </p:nvSpPr>
        <p:spPr>
          <a:xfrm>
            <a:off x="147608" y="3562372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Summing the above two expressions: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D00A1F-2DD7-B24A-9659-EFB92C23F273}"/>
                  </a:ext>
                </a:extLst>
              </p:cNvPr>
              <p:cNvSpPr txBox="1"/>
              <p:nvPr/>
            </p:nvSpPr>
            <p:spPr>
              <a:xfrm>
                <a:off x="121194" y="4612692"/>
                <a:ext cx="4361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D00A1F-2DD7-B24A-9659-EFB92C23F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4" y="4612692"/>
                <a:ext cx="4361707" cy="555793"/>
              </a:xfrm>
              <a:prstGeom prst="rect">
                <a:avLst/>
              </a:prstGeom>
              <a:blipFill>
                <a:blip r:embed="rId5"/>
                <a:stretch>
                  <a:fillRect l="-872" t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213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derivative?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D5CA9-4236-7744-8011-34497756D559}"/>
              </a:ext>
            </a:extLst>
          </p:cNvPr>
          <p:cNvSpPr txBox="1"/>
          <p:nvPr/>
        </p:nvSpPr>
        <p:spPr>
          <a:xfrm>
            <a:off x="295890" y="47331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Forwards Taylor expansion: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A6F2-75F3-394A-BE91-BF4437BDD297}"/>
              </a:ext>
            </a:extLst>
          </p:cNvPr>
          <p:cNvSpPr txBox="1"/>
          <p:nvPr/>
        </p:nvSpPr>
        <p:spPr>
          <a:xfrm>
            <a:off x="295889" y="2242777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Backwards Taylor expansion: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8225EA-1B63-D047-BF7F-516F0AC2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0" y="2651364"/>
            <a:ext cx="6761979" cy="80922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E791F8-9948-904E-8829-9B93AC36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50" y="893332"/>
            <a:ext cx="5080000" cy="11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/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7BC077-86FC-2843-82A1-F001A622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9" y="3958836"/>
                <a:ext cx="4667816" cy="555793"/>
              </a:xfrm>
              <a:prstGeom prst="rect">
                <a:avLst/>
              </a:prstGeom>
              <a:blipFill>
                <a:blip r:embed="rId5"/>
                <a:stretch>
                  <a:fillRect l="-54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D998CF-12CE-6A4B-9919-B41B9575CCCD}"/>
              </a:ext>
            </a:extLst>
          </p:cNvPr>
          <p:cNvSpPr txBox="1"/>
          <p:nvPr/>
        </p:nvSpPr>
        <p:spPr>
          <a:xfrm>
            <a:off x="147608" y="3562372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Summing the above two expressions: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D00A1F-2DD7-B24A-9659-EFB92C23F273}"/>
                  </a:ext>
                </a:extLst>
              </p:cNvPr>
              <p:cNvSpPr txBox="1"/>
              <p:nvPr/>
            </p:nvSpPr>
            <p:spPr>
              <a:xfrm>
                <a:off x="121194" y="4612692"/>
                <a:ext cx="4361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D00A1F-2DD7-B24A-9659-EFB92C23F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4" y="4612692"/>
                <a:ext cx="4361707" cy="555793"/>
              </a:xfrm>
              <a:prstGeom prst="rect">
                <a:avLst/>
              </a:prstGeom>
              <a:blipFill>
                <a:blip r:embed="rId6"/>
                <a:stretch>
                  <a:fillRect l="-872" t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0AFC7F-39CC-0B49-A76A-F6D8340B2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92" y="5206251"/>
            <a:ext cx="3620116" cy="822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5643F5-8EBD-6E4B-9059-D05D31CCA57C}"/>
              </a:ext>
            </a:extLst>
          </p:cNvPr>
          <p:cNvSpPr/>
          <p:nvPr/>
        </p:nvSpPr>
        <p:spPr>
          <a:xfrm>
            <a:off x="5287020" y="4594450"/>
            <a:ext cx="363346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A99AB-8888-804B-B711-71C2B26CAE32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3C6AC-A97D-DF49-9D4B-2467841AA566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50EBDD-66E4-FD40-82F4-FE1B0D970F18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5FD5E-A9FE-7A4A-BE19-4634CD1391FE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48BAA7-E538-4747-96B5-C31F9E831590}"/>
              </a:ext>
            </a:extLst>
          </p:cNvPr>
          <p:cNvSpPr/>
          <p:nvPr/>
        </p:nvSpPr>
        <p:spPr>
          <a:xfrm>
            <a:off x="5287018" y="5165799"/>
            <a:ext cx="3633461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2744BF-394F-834B-A061-78E40D52FB75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900799-B157-1B42-8808-E26B06C98248}"/>
              </a:ext>
            </a:extLst>
          </p:cNvPr>
          <p:cNvCxnSpPr/>
          <p:nvPr/>
        </p:nvCxnSpPr>
        <p:spPr>
          <a:xfrm>
            <a:off x="4300843" y="6720629"/>
            <a:ext cx="7707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F8DA9-8AFB-FB41-AEAE-4DC2A3E9644B}"/>
              </a:ext>
            </a:extLst>
          </p:cNvPr>
          <p:cNvCxnSpPr>
            <a:cxnSpLocks/>
          </p:cNvCxnSpPr>
          <p:nvPr/>
        </p:nvCxnSpPr>
        <p:spPr>
          <a:xfrm flipV="1">
            <a:off x="4300843" y="6097573"/>
            <a:ext cx="0" cy="6230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789AC2-56B9-1348-8C79-79CD239CC74E}"/>
              </a:ext>
            </a:extLst>
          </p:cNvPr>
          <p:cNvSpPr txBox="1"/>
          <p:nvPr/>
        </p:nvSpPr>
        <p:spPr>
          <a:xfrm>
            <a:off x="4988818" y="6539338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F62C4-910E-8B40-BE3D-851FF3E44FCC}"/>
              </a:ext>
            </a:extLst>
          </p:cNvPr>
          <p:cNvSpPr txBox="1"/>
          <p:nvPr/>
        </p:nvSpPr>
        <p:spPr>
          <a:xfrm>
            <a:off x="4099518" y="5835212"/>
            <a:ext cx="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86EC21-8079-B340-B9FE-8DD00E53A0D9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4B050-8DBE-D441-A5CA-1A0350909B47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2C0F7-6617-F745-BF28-04F9B3C7BEA8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10FC-FF57-9C4E-80A6-DC3D27EB8FC0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3B4786-1EFE-5D43-8150-778FAF4CC986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4B732-A44D-634B-A9EF-DC2FED126ED5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5DDC6C-E684-2D49-A9F5-7219AB6EF88B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39E414-3700-964E-96AA-4684123AB957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03517E-82A9-624D-B347-7216E85329DA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932F08-723D-784F-A770-CB6E121C5EE7}"/>
              </a:ext>
            </a:extLst>
          </p:cNvPr>
          <p:cNvCxnSpPr>
            <a:cxnSpLocks/>
          </p:cNvCxnSpPr>
          <p:nvPr/>
        </p:nvCxnSpPr>
        <p:spPr>
          <a:xfrm>
            <a:off x="6016924" y="5165923"/>
            <a:ext cx="761828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76CD97-59D4-DD4E-9F87-EF65838E9810}"/>
              </a:ext>
            </a:extLst>
          </p:cNvPr>
          <p:cNvSpPr txBox="1"/>
          <p:nvPr/>
        </p:nvSpPr>
        <p:spPr>
          <a:xfrm>
            <a:off x="7230710" y="479741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A65BB-4978-B84C-8479-DEC1BEF37DF9}"/>
              </a:ext>
            </a:extLst>
          </p:cNvPr>
          <p:cNvCxnSpPr>
            <a:cxnSpLocks/>
          </p:cNvCxnSpPr>
          <p:nvPr/>
        </p:nvCxnSpPr>
        <p:spPr>
          <a:xfrm>
            <a:off x="6736252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F32EAE9-1454-6D4F-9C04-6081CF04F78D}"/>
              </a:ext>
            </a:extLst>
          </p:cNvPr>
          <p:cNvSpPr/>
          <p:nvPr/>
        </p:nvSpPr>
        <p:spPr>
          <a:xfrm>
            <a:off x="519272" y="5252432"/>
            <a:ext cx="3620116" cy="77657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4374E7-1D3B-7442-A4AB-39917BB75459}"/>
              </a:ext>
            </a:extLst>
          </p:cNvPr>
          <p:cNvSpPr/>
          <p:nvPr/>
        </p:nvSpPr>
        <p:spPr>
          <a:xfrm>
            <a:off x="3846998" y="5441341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3749EE-1C46-B347-9F6A-CF33EE8BDD36}"/>
                  </a:ext>
                </a:extLst>
              </p:cNvPr>
              <p:cNvSpPr txBox="1"/>
              <p:nvPr/>
            </p:nvSpPr>
            <p:spPr>
              <a:xfrm>
                <a:off x="3833470" y="5441341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3749EE-1C46-B347-9F6A-CF33EE8BD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70" y="5441341"/>
                <a:ext cx="131446" cy="200055"/>
              </a:xfrm>
              <a:prstGeom prst="rect">
                <a:avLst/>
              </a:prstGeom>
              <a:blipFill>
                <a:blip r:embed="rId8"/>
                <a:stretch>
                  <a:fillRect l="-27273"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646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derivative?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0AFC7F-39CC-0B49-A76A-F6D8340B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2" y="5206251"/>
            <a:ext cx="3620116" cy="822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5643F5-8EBD-6E4B-9059-D05D31CCA57C}"/>
              </a:ext>
            </a:extLst>
          </p:cNvPr>
          <p:cNvSpPr/>
          <p:nvPr/>
        </p:nvSpPr>
        <p:spPr>
          <a:xfrm>
            <a:off x="5287020" y="4594450"/>
            <a:ext cx="363346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A99AB-8888-804B-B711-71C2B26CAE32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3C6AC-A97D-DF49-9D4B-2467841AA566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50EBDD-66E4-FD40-82F4-FE1B0D970F18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5FD5E-A9FE-7A4A-BE19-4634CD1391FE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48BAA7-E538-4747-96B5-C31F9E831590}"/>
              </a:ext>
            </a:extLst>
          </p:cNvPr>
          <p:cNvSpPr/>
          <p:nvPr/>
        </p:nvSpPr>
        <p:spPr>
          <a:xfrm>
            <a:off x="5287018" y="5165799"/>
            <a:ext cx="3633461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2744BF-394F-834B-A061-78E40D52FB75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86EC21-8079-B340-B9FE-8DD00E53A0D9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4B050-8DBE-D441-A5CA-1A0350909B47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2C0F7-6617-F745-BF28-04F9B3C7BEA8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10FC-FF57-9C4E-80A6-DC3D27EB8FC0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3B4786-1EFE-5D43-8150-778FAF4CC986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4B732-A44D-634B-A9EF-DC2FED126ED5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5DDC6C-E684-2D49-A9F5-7219AB6EF88B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39E414-3700-964E-96AA-4684123AB957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03517E-82A9-624D-B347-7216E85329DA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932F08-723D-784F-A770-CB6E121C5EE7}"/>
              </a:ext>
            </a:extLst>
          </p:cNvPr>
          <p:cNvCxnSpPr>
            <a:cxnSpLocks/>
          </p:cNvCxnSpPr>
          <p:nvPr/>
        </p:nvCxnSpPr>
        <p:spPr>
          <a:xfrm>
            <a:off x="6016924" y="5165923"/>
            <a:ext cx="761828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76CD97-59D4-DD4E-9F87-EF65838E9810}"/>
              </a:ext>
            </a:extLst>
          </p:cNvPr>
          <p:cNvSpPr txBox="1"/>
          <p:nvPr/>
        </p:nvSpPr>
        <p:spPr>
          <a:xfrm>
            <a:off x="7230710" y="479741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A65BB-4978-B84C-8479-DEC1BEF37DF9}"/>
              </a:ext>
            </a:extLst>
          </p:cNvPr>
          <p:cNvCxnSpPr>
            <a:cxnSpLocks/>
          </p:cNvCxnSpPr>
          <p:nvPr/>
        </p:nvCxnSpPr>
        <p:spPr>
          <a:xfrm>
            <a:off x="6736252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F32EAE9-1454-6D4F-9C04-6081CF04F78D}"/>
              </a:ext>
            </a:extLst>
          </p:cNvPr>
          <p:cNvSpPr/>
          <p:nvPr/>
        </p:nvSpPr>
        <p:spPr>
          <a:xfrm>
            <a:off x="519272" y="5252432"/>
            <a:ext cx="3620116" cy="77657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0B3A32E3-DE1B-9D47-8E6A-C3199D1A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7" y="1190466"/>
            <a:ext cx="8735122" cy="24559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A002D110-8CE0-4448-8580-7A0FC2953153}"/>
              </a:ext>
            </a:extLst>
          </p:cNvPr>
          <p:cNvSpPr/>
          <p:nvPr/>
        </p:nvSpPr>
        <p:spPr>
          <a:xfrm>
            <a:off x="2248930" y="3793524"/>
            <a:ext cx="1062681" cy="1322173"/>
          </a:xfrm>
          <a:custGeom>
            <a:avLst/>
            <a:gdLst>
              <a:gd name="connsiteX0" fmla="*/ 1062681 w 1062681"/>
              <a:gd name="connsiteY0" fmla="*/ 0 h 1322173"/>
              <a:gd name="connsiteX1" fmla="*/ 494270 w 1062681"/>
              <a:gd name="connsiteY1" fmla="*/ 383059 h 1322173"/>
              <a:gd name="connsiteX2" fmla="*/ 123567 w 1062681"/>
              <a:gd name="connsiteY2" fmla="*/ 939113 h 1322173"/>
              <a:gd name="connsiteX3" fmla="*/ 0 w 1062681"/>
              <a:gd name="connsiteY3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681" h="1322173">
                <a:moveTo>
                  <a:pt x="1062681" y="0"/>
                </a:moveTo>
                <a:cubicBezTo>
                  <a:pt x="856735" y="113270"/>
                  <a:pt x="650789" y="226540"/>
                  <a:pt x="494270" y="383059"/>
                </a:cubicBezTo>
                <a:cubicBezTo>
                  <a:pt x="337751" y="539578"/>
                  <a:pt x="205945" y="782594"/>
                  <a:pt x="123567" y="939113"/>
                </a:cubicBezTo>
                <a:cubicBezTo>
                  <a:pt x="41189" y="1095632"/>
                  <a:pt x="20594" y="1208902"/>
                  <a:pt x="0" y="1322173"/>
                </a:cubicBezTo>
              </a:path>
            </a:pathLst>
          </a:custGeom>
          <a:noFill/>
          <a:ln w="508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B8F635-3A22-3E40-B3A4-83E578182C17}"/>
              </a:ext>
            </a:extLst>
          </p:cNvPr>
          <p:cNvSpPr txBox="1"/>
          <p:nvPr/>
        </p:nvSpPr>
        <p:spPr>
          <a:xfrm>
            <a:off x="3915524" y="1231737"/>
            <a:ext cx="5059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Can also derive as follows (by combining a forward and backward first derivative):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9653E0-CC40-814C-8874-00A13A12B99C}"/>
              </a:ext>
            </a:extLst>
          </p:cNvPr>
          <p:cNvSpPr/>
          <p:nvPr/>
        </p:nvSpPr>
        <p:spPr>
          <a:xfrm>
            <a:off x="3846998" y="5441341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7D58D3-2556-974C-8291-797F8CFD082B}"/>
                  </a:ext>
                </a:extLst>
              </p:cNvPr>
              <p:cNvSpPr txBox="1"/>
              <p:nvPr/>
            </p:nvSpPr>
            <p:spPr>
              <a:xfrm>
                <a:off x="3833470" y="5441341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7D58D3-2556-974C-8291-797F8CFD0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70" y="5441341"/>
                <a:ext cx="131446" cy="200055"/>
              </a:xfrm>
              <a:prstGeom prst="rect">
                <a:avLst/>
              </a:prstGeom>
              <a:blipFill>
                <a:blip r:embed="rId4"/>
                <a:stretch>
                  <a:fillRect l="-27273"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26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First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derivatives with difference accuracies: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813F2-AF70-8541-80A5-E8456F5342DC}"/>
              </a:ext>
            </a:extLst>
          </p:cNvPr>
          <p:cNvSpPr txBox="1"/>
          <p:nvPr/>
        </p:nvSpPr>
        <p:spPr>
          <a:xfrm>
            <a:off x="295890" y="59688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Left-sided (first order accurate):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B3410-5A4F-E640-B5A6-F930878A47E5}"/>
              </a:ext>
            </a:extLst>
          </p:cNvPr>
          <p:cNvSpPr txBox="1"/>
          <p:nvPr/>
        </p:nvSpPr>
        <p:spPr>
          <a:xfrm>
            <a:off x="269231" y="1585496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Right-sided (first order):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2575542-E4DA-A54B-BAC2-9FF18406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3" y="985153"/>
            <a:ext cx="2874662" cy="62544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3F11F8-7586-7F48-AECA-0BA8E671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3" y="1982101"/>
            <a:ext cx="2855612" cy="6071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EC6892-BF06-8B48-BE5B-99D213F66CC6}"/>
              </a:ext>
            </a:extLst>
          </p:cNvPr>
          <p:cNvSpPr/>
          <p:nvPr/>
        </p:nvSpPr>
        <p:spPr>
          <a:xfrm>
            <a:off x="3940749" y="215245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5C6E3D-79F0-F247-A6A4-08877FC0C0F2}"/>
              </a:ext>
            </a:extLst>
          </p:cNvPr>
          <p:cNvSpPr/>
          <p:nvPr/>
        </p:nvSpPr>
        <p:spPr>
          <a:xfrm>
            <a:off x="3934660" y="112876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9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8A3F1739-0A62-5044-B94A-2D3B49F8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0" y="829426"/>
            <a:ext cx="8529100" cy="36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7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First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derivatives with difference accuracies: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813F2-AF70-8541-80A5-E8456F5342DC}"/>
              </a:ext>
            </a:extLst>
          </p:cNvPr>
          <p:cNvSpPr txBox="1"/>
          <p:nvPr/>
        </p:nvSpPr>
        <p:spPr>
          <a:xfrm>
            <a:off x="295890" y="59688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Left-sided (first order accurate):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B3410-5A4F-E640-B5A6-F930878A47E5}"/>
              </a:ext>
            </a:extLst>
          </p:cNvPr>
          <p:cNvSpPr txBox="1"/>
          <p:nvPr/>
        </p:nvSpPr>
        <p:spPr>
          <a:xfrm>
            <a:off x="269231" y="1585496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Right-sided (first order):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BFFEC0-4D57-6645-BC92-72545EA893BF}"/>
              </a:ext>
            </a:extLst>
          </p:cNvPr>
          <p:cNvSpPr txBox="1"/>
          <p:nvPr/>
        </p:nvSpPr>
        <p:spPr>
          <a:xfrm>
            <a:off x="269231" y="2627072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 (second order):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2575542-E4DA-A54B-BAC2-9FF18406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3" y="985153"/>
            <a:ext cx="2874662" cy="62544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3F11F8-7586-7F48-AECA-0BA8E671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3" y="1982101"/>
            <a:ext cx="2855612" cy="60719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7A599-D06A-6140-929C-EB05562E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76" y="3036171"/>
            <a:ext cx="2953092" cy="6186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1DA478-6B70-D54A-B20C-139203B83DB8}"/>
              </a:ext>
            </a:extLst>
          </p:cNvPr>
          <p:cNvSpPr txBox="1"/>
          <p:nvPr/>
        </p:nvSpPr>
        <p:spPr>
          <a:xfrm>
            <a:off x="269230" y="3696408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 (fourth order):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84D53E-4B6D-184A-9649-EBAE58C5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30" y="4209146"/>
            <a:ext cx="4587446" cy="687345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B9F71-9666-DE4C-8CBC-07454E526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661" y="500308"/>
            <a:ext cx="3926449" cy="261055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88C560B-FD1D-3943-A9A9-73903789FF1A}"/>
              </a:ext>
            </a:extLst>
          </p:cNvPr>
          <p:cNvSpPr/>
          <p:nvPr/>
        </p:nvSpPr>
        <p:spPr>
          <a:xfrm>
            <a:off x="5287020" y="4594450"/>
            <a:ext cx="363346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00CF75-0F43-1C4D-BC35-54CFB9BE483D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666088-3EA4-8047-ACCF-85B024540E9E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2895E9-0AB0-4A48-94A5-2B17B2BAB318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4A7293-8BBD-AE41-9550-C2AE654F0E82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31F24-FFEF-F047-BCC4-9C34913A5F24}"/>
              </a:ext>
            </a:extLst>
          </p:cNvPr>
          <p:cNvSpPr/>
          <p:nvPr/>
        </p:nvSpPr>
        <p:spPr>
          <a:xfrm>
            <a:off x="5287018" y="5165799"/>
            <a:ext cx="3633461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AD337D-D94D-C44C-A9C5-C0FF0AC3EF9C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721E-13EE-B84E-BAB6-B2479D77BEA5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A611AB-FD6E-684A-939C-67C76C232B9E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D942E9-3A5D-6A44-BABE-490D002BE5F6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D586A2-0E5D-844E-AFB1-255AA9B5E038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80BE0B-2F1A-FA44-8002-9B4C20F432D8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A01007-8AB9-214E-BBDF-3FAD68C861CD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3B9D76-087B-E94A-85E5-77DF86866083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90BAE59-4BF3-9246-9281-2C597FD8C55D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8E0029-FF62-DC41-BE27-905E20485B69}"/>
              </a:ext>
            </a:extLst>
          </p:cNvPr>
          <p:cNvSpPr txBox="1"/>
          <p:nvPr/>
        </p:nvSpPr>
        <p:spPr>
          <a:xfrm>
            <a:off x="7230710" y="479741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A1E626-92BC-8B4A-B4E8-3F3F28722A42}"/>
              </a:ext>
            </a:extLst>
          </p:cNvPr>
          <p:cNvCxnSpPr>
            <a:cxnSpLocks/>
          </p:cNvCxnSpPr>
          <p:nvPr/>
        </p:nvCxnSpPr>
        <p:spPr>
          <a:xfrm>
            <a:off x="6762742" y="5165799"/>
            <a:ext cx="1516397" cy="4164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D43F37-A541-F747-A57C-23635C8065B1}"/>
              </a:ext>
            </a:extLst>
          </p:cNvPr>
          <p:cNvSpPr txBox="1"/>
          <p:nvPr/>
        </p:nvSpPr>
        <p:spPr>
          <a:xfrm>
            <a:off x="7932373" y="4801575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190827-BDB9-054C-889A-5C7F12A051C7}"/>
              </a:ext>
            </a:extLst>
          </p:cNvPr>
          <p:cNvSpPr txBox="1"/>
          <p:nvPr/>
        </p:nvSpPr>
        <p:spPr>
          <a:xfrm>
            <a:off x="5028611" y="482035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7E3735-6676-494D-AA6A-503EFB01A8F7}"/>
              </a:ext>
            </a:extLst>
          </p:cNvPr>
          <p:cNvCxnSpPr>
            <a:cxnSpLocks/>
          </p:cNvCxnSpPr>
          <p:nvPr/>
        </p:nvCxnSpPr>
        <p:spPr>
          <a:xfrm>
            <a:off x="5287018" y="5173584"/>
            <a:ext cx="1395200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157E86-9ABC-F742-AE62-724D0515166E}"/>
              </a:ext>
            </a:extLst>
          </p:cNvPr>
          <p:cNvCxnSpPr>
            <a:cxnSpLocks/>
          </p:cNvCxnSpPr>
          <p:nvPr/>
        </p:nvCxnSpPr>
        <p:spPr>
          <a:xfrm>
            <a:off x="6752581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56E781-D7B5-AB4C-BC7A-BFF4DA555855}"/>
              </a:ext>
            </a:extLst>
          </p:cNvPr>
          <p:cNvCxnSpPr>
            <a:cxnSpLocks/>
          </p:cNvCxnSpPr>
          <p:nvPr/>
        </p:nvCxnSpPr>
        <p:spPr>
          <a:xfrm>
            <a:off x="5982737" y="5165799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>
            <a:extLst>
              <a:ext uri="{FF2B5EF4-FFF2-40B4-BE49-F238E27FC236}">
                <a16:creationId xmlns:a16="http://schemas.microsoft.com/office/drawing/2014/main" id="{F5DEC00B-0B30-9040-B6C3-5C83954E7737}"/>
              </a:ext>
            </a:extLst>
          </p:cNvPr>
          <p:cNvSpPr/>
          <p:nvPr/>
        </p:nvSpPr>
        <p:spPr>
          <a:xfrm>
            <a:off x="4271749" y="2866030"/>
            <a:ext cx="1351129" cy="635768"/>
          </a:xfrm>
          <a:custGeom>
            <a:avLst/>
            <a:gdLst>
              <a:gd name="connsiteX0" fmla="*/ 0 w 1351129"/>
              <a:gd name="connsiteY0" fmla="*/ 559558 h 635768"/>
              <a:gd name="connsiteX1" fmla="*/ 655093 w 1351129"/>
              <a:gd name="connsiteY1" fmla="*/ 627797 h 635768"/>
              <a:gd name="connsiteX2" fmla="*/ 1160060 w 1351129"/>
              <a:gd name="connsiteY2" fmla="*/ 395785 h 635768"/>
              <a:gd name="connsiteX3" fmla="*/ 1351129 w 1351129"/>
              <a:gd name="connsiteY3" fmla="*/ 0 h 63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129" h="635768">
                <a:moveTo>
                  <a:pt x="0" y="559558"/>
                </a:moveTo>
                <a:cubicBezTo>
                  <a:pt x="230875" y="607325"/>
                  <a:pt x="461750" y="655093"/>
                  <a:pt x="655093" y="627797"/>
                </a:cubicBezTo>
                <a:cubicBezTo>
                  <a:pt x="848436" y="600501"/>
                  <a:pt x="1044054" y="500418"/>
                  <a:pt x="1160060" y="395785"/>
                </a:cubicBezTo>
                <a:cubicBezTo>
                  <a:pt x="1276066" y="291152"/>
                  <a:pt x="1313597" y="145576"/>
                  <a:pt x="1351129" y="0"/>
                </a:cubicBezTo>
              </a:path>
            </a:pathLst>
          </a:custGeom>
          <a:noFill/>
          <a:ln w="317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7BFB825-C379-4949-BF0A-65D56C157A5B}"/>
              </a:ext>
            </a:extLst>
          </p:cNvPr>
          <p:cNvSpPr/>
          <p:nvPr/>
        </p:nvSpPr>
        <p:spPr>
          <a:xfrm>
            <a:off x="3534770" y="4885899"/>
            <a:ext cx="1678675" cy="694377"/>
          </a:xfrm>
          <a:custGeom>
            <a:avLst/>
            <a:gdLst>
              <a:gd name="connsiteX0" fmla="*/ 0 w 1678675"/>
              <a:gd name="connsiteY0" fmla="*/ 0 h 694377"/>
              <a:gd name="connsiteX1" fmla="*/ 300251 w 1678675"/>
              <a:gd name="connsiteY1" fmla="*/ 614149 h 694377"/>
              <a:gd name="connsiteX2" fmla="*/ 1678675 w 1678675"/>
              <a:gd name="connsiteY2" fmla="*/ 668740 h 6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675" h="694377">
                <a:moveTo>
                  <a:pt x="0" y="0"/>
                </a:moveTo>
                <a:cubicBezTo>
                  <a:pt x="10236" y="251346"/>
                  <a:pt x="20472" y="502692"/>
                  <a:pt x="300251" y="614149"/>
                </a:cubicBezTo>
                <a:cubicBezTo>
                  <a:pt x="580030" y="725606"/>
                  <a:pt x="1129352" y="697173"/>
                  <a:pt x="1678675" y="668740"/>
                </a:cubicBezTo>
              </a:path>
            </a:pathLst>
          </a:custGeom>
          <a:noFill/>
          <a:ln w="317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81E3B1-14CC-E04D-BA64-625804802D3E}"/>
              </a:ext>
            </a:extLst>
          </p:cNvPr>
          <p:cNvSpPr/>
          <p:nvPr/>
        </p:nvSpPr>
        <p:spPr>
          <a:xfrm>
            <a:off x="3926511" y="3155590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309455-8AF4-3742-9CF3-F0D742E0A307}"/>
                  </a:ext>
                </a:extLst>
              </p:cNvPr>
              <p:cNvSpPr txBox="1"/>
              <p:nvPr/>
            </p:nvSpPr>
            <p:spPr>
              <a:xfrm>
                <a:off x="3912983" y="3155590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309455-8AF4-3742-9CF3-F0D742E0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83" y="3155590"/>
                <a:ext cx="131446" cy="200055"/>
              </a:xfrm>
              <a:prstGeom prst="rect">
                <a:avLst/>
              </a:prstGeom>
              <a:blipFill>
                <a:blip r:embed="rId8"/>
                <a:stretch>
                  <a:fillRect l="-36364" r="-272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076F261D-6089-0E48-8162-305E15C62245}"/>
              </a:ext>
            </a:extLst>
          </p:cNvPr>
          <p:cNvSpPr/>
          <p:nvPr/>
        </p:nvSpPr>
        <p:spPr>
          <a:xfrm>
            <a:off x="4753906" y="440493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43BC04-816B-E446-9060-3C056900E1B5}"/>
                  </a:ext>
                </a:extLst>
              </p:cNvPr>
              <p:cNvSpPr txBox="1"/>
              <p:nvPr/>
            </p:nvSpPr>
            <p:spPr>
              <a:xfrm>
                <a:off x="4740378" y="4404936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43BC04-816B-E446-9060-3C056900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378" y="4404936"/>
                <a:ext cx="131446" cy="200055"/>
              </a:xfrm>
              <a:prstGeom prst="rect">
                <a:avLst/>
              </a:prstGeom>
              <a:blipFill>
                <a:blip r:embed="rId9"/>
                <a:stretch>
                  <a:fillRect l="-27273" r="-2727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C7F096B4-9928-034F-A630-CAF4F34EC7FC}"/>
              </a:ext>
            </a:extLst>
          </p:cNvPr>
          <p:cNvSpPr/>
          <p:nvPr/>
        </p:nvSpPr>
        <p:spPr>
          <a:xfrm>
            <a:off x="3940749" y="215245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B47434-C549-D942-97B8-DFC3FB9298D5}"/>
              </a:ext>
            </a:extLst>
          </p:cNvPr>
          <p:cNvSpPr/>
          <p:nvPr/>
        </p:nvSpPr>
        <p:spPr>
          <a:xfrm>
            <a:off x="3934660" y="112876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22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First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derivatives with difference accuracies: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813F2-AF70-8541-80A5-E8456F5342DC}"/>
              </a:ext>
            </a:extLst>
          </p:cNvPr>
          <p:cNvSpPr txBox="1"/>
          <p:nvPr/>
        </p:nvSpPr>
        <p:spPr>
          <a:xfrm>
            <a:off x="295890" y="596889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Left-sided (first order accurate):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B3410-5A4F-E640-B5A6-F930878A47E5}"/>
              </a:ext>
            </a:extLst>
          </p:cNvPr>
          <p:cNvSpPr txBox="1"/>
          <p:nvPr/>
        </p:nvSpPr>
        <p:spPr>
          <a:xfrm>
            <a:off x="269231" y="1585496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Right-sided (first order):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BFFEC0-4D57-6645-BC92-72545EA893BF}"/>
              </a:ext>
            </a:extLst>
          </p:cNvPr>
          <p:cNvSpPr txBox="1"/>
          <p:nvPr/>
        </p:nvSpPr>
        <p:spPr>
          <a:xfrm>
            <a:off x="269231" y="2627072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 (second order):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2575542-E4DA-A54B-BAC2-9FF18406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3" y="985153"/>
            <a:ext cx="2874662" cy="62544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3F11F8-7586-7F48-AECA-0BA8E671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3" y="1982101"/>
            <a:ext cx="2855612" cy="60719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7A599-D06A-6140-929C-EB05562E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76" y="3036171"/>
            <a:ext cx="2953092" cy="6186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1DA478-6B70-D54A-B20C-139203B83DB8}"/>
              </a:ext>
            </a:extLst>
          </p:cNvPr>
          <p:cNvSpPr txBox="1"/>
          <p:nvPr/>
        </p:nvSpPr>
        <p:spPr>
          <a:xfrm>
            <a:off x="269230" y="3696408"/>
            <a:ext cx="800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 (fourth order):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84D53E-4B6D-184A-9649-EBAE58C5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30" y="4209146"/>
            <a:ext cx="4587446" cy="687345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B9F71-9666-DE4C-8CBC-07454E526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661" y="500308"/>
            <a:ext cx="3926449" cy="261055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88C560B-FD1D-3943-A9A9-73903789FF1A}"/>
              </a:ext>
            </a:extLst>
          </p:cNvPr>
          <p:cNvSpPr/>
          <p:nvPr/>
        </p:nvSpPr>
        <p:spPr>
          <a:xfrm>
            <a:off x="5287020" y="4594450"/>
            <a:ext cx="363346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00CF75-0F43-1C4D-BC35-54CFB9BE483D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666088-3EA4-8047-ACCF-85B024540E9E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2895E9-0AB0-4A48-94A5-2B17B2BAB318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4A7293-8BBD-AE41-9550-C2AE654F0E82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31F24-FFEF-F047-BCC4-9C34913A5F24}"/>
              </a:ext>
            </a:extLst>
          </p:cNvPr>
          <p:cNvSpPr/>
          <p:nvPr/>
        </p:nvSpPr>
        <p:spPr>
          <a:xfrm>
            <a:off x="5287018" y="5165799"/>
            <a:ext cx="3633461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AD337D-D94D-C44C-A9C5-C0FF0AC3EF9C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721E-13EE-B84E-BAB6-B2479D77BEA5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A611AB-FD6E-684A-939C-67C76C232B9E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D942E9-3A5D-6A44-BABE-490D002BE5F6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D586A2-0E5D-844E-AFB1-255AA9B5E038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80BE0B-2F1A-FA44-8002-9B4C20F432D8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A01007-8AB9-214E-BBDF-3FAD68C861CD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3B9D76-087B-E94A-85E5-77DF86866083}"/>
              </a:ext>
            </a:extLst>
          </p:cNvPr>
          <p:cNvCxnSpPr>
            <a:cxnSpLocks/>
          </p:cNvCxnSpPr>
          <p:nvPr/>
        </p:nvCxnSpPr>
        <p:spPr>
          <a:xfrm>
            <a:off x="8233418" y="4506901"/>
            <a:ext cx="68706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90BAE59-4BF3-9246-9281-2C597FD8C55D}"/>
              </a:ext>
            </a:extLst>
          </p:cNvPr>
          <p:cNvSpPr txBox="1"/>
          <p:nvPr/>
        </p:nvSpPr>
        <p:spPr>
          <a:xfrm>
            <a:off x="8436294" y="419622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</a:t>
            </a:r>
            <a:endParaRPr lang="en-US" sz="16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8E0029-FF62-DC41-BE27-905E20485B69}"/>
              </a:ext>
            </a:extLst>
          </p:cNvPr>
          <p:cNvSpPr txBox="1"/>
          <p:nvPr/>
        </p:nvSpPr>
        <p:spPr>
          <a:xfrm>
            <a:off x="7230710" y="479741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A1E626-92BC-8B4A-B4E8-3F3F28722A42}"/>
              </a:ext>
            </a:extLst>
          </p:cNvPr>
          <p:cNvCxnSpPr>
            <a:cxnSpLocks/>
          </p:cNvCxnSpPr>
          <p:nvPr/>
        </p:nvCxnSpPr>
        <p:spPr>
          <a:xfrm>
            <a:off x="6762742" y="5165799"/>
            <a:ext cx="1516397" cy="4164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D43F37-A541-F747-A57C-23635C8065B1}"/>
              </a:ext>
            </a:extLst>
          </p:cNvPr>
          <p:cNvSpPr txBox="1"/>
          <p:nvPr/>
        </p:nvSpPr>
        <p:spPr>
          <a:xfrm>
            <a:off x="7932373" y="4801575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190827-BDB9-054C-889A-5C7F12A051C7}"/>
              </a:ext>
            </a:extLst>
          </p:cNvPr>
          <p:cNvSpPr txBox="1"/>
          <p:nvPr/>
        </p:nvSpPr>
        <p:spPr>
          <a:xfrm>
            <a:off x="5028611" y="482035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7E3735-6676-494D-AA6A-503EFB01A8F7}"/>
              </a:ext>
            </a:extLst>
          </p:cNvPr>
          <p:cNvCxnSpPr>
            <a:cxnSpLocks/>
          </p:cNvCxnSpPr>
          <p:nvPr/>
        </p:nvCxnSpPr>
        <p:spPr>
          <a:xfrm>
            <a:off x="5287018" y="5173584"/>
            <a:ext cx="1395200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157E86-9ABC-F742-AE62-724D0515166E}"/>
              </a:ext>
            </a:extLst>
          </p:cNvPr>
          <p:cNvCxnSpPr>
            <a:cxnSpLocks/>
          </p:cNvCxnSpPr>
          <p:nvPr/>
        </p:nvCxnSpPr>
        <p:spPr>
          <a:xfrm>
            <a:off x="6752581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56E781-D7B5-AB4C-BC7A-BFF4DA555855}"/>
              </a:ext>
            </a:extLst>
          </p:cNvPr>
          <p:cNvCxnSpPr>
            <a:cxnSpLocks/>
          </p:cNvCxnSpPr>
          <p:nvPr/>
        </p:nvCxnSpPr>
        <p:spPr>
          <a:xfrm>
            <a:off x="5982737" y="5165799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>
            <a:extLst>
              <a:ext uri="{FF2B5EF4-FFF2-40B4-BE49-F238E27FC236}">
                <a16:creationId xmlns:a16="http://schemas.microsoft.com/office/drawing/2014/main" id="{F5DEC00B-0B30-9040-B6C3-5C83954E7737}"/>
              </a:ext>
            </a:extLst>
          </p:cNvPr>
          <p:cNvSpPr/>
          <p:nvPr/>
        </p:nvSpPr>
        <p:spPr>
          <a:xfrm>
            <a:off x="4271749" y="2866030"/>
            <a:ext cx="1351129" cy="635768"/>
          </a:xfrm>
          <a:custGeom>
            <a:avLst/>
            <a:gdLst>
              <a:gd name="connsiteX0" fmla="*/ 0 w 1351129"/>
              <a:gd name="connsiteY0" fmla="*/ 559558 h 635768"/>
              <a:gd name="connsiteX1" fmla="*/ 655093 w 1351129"/>
              <a:gd name="connsiteY1" fmla="*/ 627797 h 635768"/>
              <a:gd name="connsiteX2" fmla="*/ 1160060 w 1351129"/>
              <a:gd name="connsiteY2" fmla="*/ 395785 h 635768"/>
              <a:gd name="connsiteX3" fmla="*/ 1351129 w 1351129"/>
              <a:gd name="connsiteY3" fmla="*/ 0 h 63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129" h="635768">
                <a:moveTo>
                  <a:pt x="0" y="559558"/>
                </a:moveTo>
                <a:cubicBezTo>
                  <a:pt x="230875" y="607325"/>
                  <a:pt x="461750" y="655093"/>
                  <a:pt x="655093" y="627797"/>
                </a:cubicBezTo>
                <a:cubicBezTo>
                  <a:pt x="848436" y="600501"/>
                  <a:pt x="1044054" y="500418"/>
                  <a:pt x="1160060" y="395785"/>
                </a:cubicBezTo>
                <a:cubicBezTo>
                  <a:pt x="1276066" y="291152"/>
                  <a:pt x="1313597" y="145576"/>
                  <a:pt x="1351129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7BFB825-C379-4949-BF0A-65D56C157A5B}"/>
              </a:ext>
            </a:extLst>
          </p:cNvPr>
          <p:cNvSpPr/>
          <p:nvPr/>
        </p:nvSpPr>
        <p:spPr>
          <a:xfrm>
            <a:off x="3534770" y="4885899"/>
            <a:ext cx="1678675" cy="694377"/>
          </a:xfrm>
          <a:custGeom>
            <a:avLst/>
            <a:gdLst>
              <a:gd name="connsiteX0" fmla="*/ 0 w 1678675"/>
              <a:gd name="connsiteY0" fmla="*/ 0 h 694377"/>
              <a:gd name="connsiteX1" fmla="*/ 300251 w 1678675"/>
              <a:gd name="connsiteY1" fmla="*/ 614149 h 694377"/>
              <a:gd name="connsiteX2" fmla="*/ 1678675 w 1678675"/>
              <a:gd name="connsiteY2" fmla="*/ 668740 h 6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675" h="694377">
                <a:moveTo>
                  <a:pt x="0" y="0"/>
                </a:moveTo>
                <a:cubicBezTo>
                  <a:pt x="10236" y="251346"/>
                  <a:pt x="20472" y="502692"/>
                  <a:pt x="300251" y="614149"/>
                </a:cubicBezTo>
                <a:cubicBezTo>
                  <a:pt x="580030" y="725606"/>
                  <a:pt x="1129352" y="697173"/>
                  <a:pt x="1678675" y="668740"/>
                </a:cubicBezTo>
              </a:path>
            </a:pathLst>
          </a:custGeom>
          <a:noFill/>
          <a:ln w="317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88F060-A26C-B348-9AE8-05E69C7AA161}"/>
              </a:ext>
            </a:extLst>
          </p:cNvPr>
          <p:cNvSpPr txBox="1"/>
          <p:nvPr/>
        </p:nvSpPr>
        <p:spPr>
          <a:xfrm>
            <a:off x="185315" y="5645824"/>
            <a:ext cx="3622470" cy="9694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u="sng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 differences with second order often a good choice for equations in geodynamics</a:t>
            </a:r>
            <a:endParaRPr lang="en-US" sz="1900" baseline="30000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1D33E0-861B-C44F-BD0F-3CB123D86271}"/>
              </a:ext>
            </a:extLst>
          </p:cNvPr>
          <p:cNvSpPr/>
          <p:nvPr/>
        </p:nvSpPr>
        <p:spPr>
          <a:xfrm>
            <a:off x="3926511" y="3155590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DC5A96-016A-1E4E-A057-EDA331B54975}"/>
                  </a:ext>
                </a:extLst>
              </p:cNvPr>
              <p:cNvSpPr txBox="1"/>
              <p:nvPr/>
            </p:nvSpPr>
            <p:spPr>
              <a:xfrm>
                <a:off x="3912983" y="3155590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DC5A96-016A-1E4E-A057-EDA331B54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83" y="3155590"/>
                <a:ext cx="131446" cy="200055"/>
              </a:xfrm>
              <a:prstGeom prst="rect">
                <a:avLst/>
              </a:prstGeom>
              <a:blipFill>
                <a:blip r:embed="rId8"/>
                <a:stretch>
                  <a:fillRect l="-36364" r="-272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027B6223-DD76-2C4A-AD26-4E8360720A5C}"/>
              </a:ext>
            </a:extLst>
          </p:cNvPr>
          <p:cNvSpPr/>
          <p:nvPr/>
        </p:nvSpPr>
        <p:spPr>
          <a:xfrm>
            <a:off x="4753906" y="440493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1CAE9C9-D3BD-144E-B2B1-FFC3DA193CC0}"/>
                  </a:ext>
                </a:extLst>
              </p:cNvPr>
              <p:cNvSpPr txBox="1"/>
              <p:nvPr/>
            </p:nvSpPr>
            <p:spPr>
              <a:xfrm>
                <a:off x="4740378" y="4404936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1CAE9C9-D3BD-144E-B2B1-FFC3DA193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378" y="4404936"/>
                <a:ext cx="131446" cy="200055"/>
              </a:xfrm>
              <a:prstGeom prst="rect">
                <a:avLst/>
              </a:prstGeom>
              <a:blipFill>
                <a:blip r:embed="rId9"/>
                <a:stretch>
                  <a:fillRect l="-27273" r="-2727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DABD2AB0-9D3F-AB41-B5FC-0578E5239B79}"/>
              </a:ext>
            </a:extLst>
          </p:cNvPr>
          <p:cNvSpPr/>
          <p:nvPr/>
        </p:nvSpPr>
        <p:spPr>
          <a:xfrm>
            <a:off x="3940749" y="215245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7ED624-62C2-E044-8D3A-590408A34D45}"/>
              </a:ext>
            </a:extLst>
          </p:cNvPr>
          <p:cNvSpPr/>
          <p:nvPr/>
        </p:nvSpPr>
        <p:spPr>
          <a:xfrm>
            <a:off x="3934660" y="112876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Second and third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derivatives with difference accuracies:</a:t>
            </a:r>
          </a:p>
        </p:txBody>
      </p:sp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587478-EB71-D14D-A0BC-C1D52EBD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5" y="917149"/>
            <a:ext cx="7723590" cy="53462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5A4D02-4AA6-704F-B4B9-AA15B6A8EFA9}"/>
              </a:ext>
            </a:extLst>
          </p:cNvPr>
          <p:cNvSpPr txBox="1"/>
          <p:nvPr/>
        </p:nvSpPr>
        <p:spPr>
          <a:xfrm>
            <a:off x="114232" y="659612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AB385-1734-B045-B79D-6C6177743DDE}"/>
              </a:ext>
            </a:extLst>
          </p:cNvPr>
          <p:cNvSpPr/>
          <p:nvPr/>
        </p:nvSpPr>
        <p:spPr>
          <a:xfrm>
            <a:off x="6602585" y="1472892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020788-A845-9C44-8E7E-EF0FB8BDFC5D}"/>
                  </a:ext>
                </a:extLst>
              </p:cNvPr>
              <p:cNvSpPr txBox="1"/>
              <p:nvPr/>
            </p:nvSpPr>
            <p:spPr>
              <a:xfrm>
                <a:off x="6589057" y="1472892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020788-A845-9C44-8E7E-EF0FB8BDF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057" y="1472892"/>
                <a:ext cx="131446" cy="200055"/>
              </a:xfrm>
              <a:prstGeom prst="rect">
                <a:avLst/>
              </a:prstGeom>
              <a:blipFill>
                <a:blip r:embed="rId3"/>
                <a:stretch>
                  <a:fillRect l="-27273" r="-3636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68AED2-839F-C04F-A2DD-555B6B086FCD}"/>
              </a:ext>
            </a:extLst>
          </p:cNvPr>
          <p:cNvSpPr/>
          <p:nvPr/>
        </p:nvSpPr>
        <p:spPr>
          <a:xfrm>
            <a:off x="7639568" y="2539692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B07193-FD5A-4746-89B4-D8F65B4DC309}"/>
                  </a:ext>
                </a:extLst>
              </p:cNvPr>
              <p:cNvSpPr txBox="1"/>
              <p:nvPr/>
            </p:nvSpPr>
            <p:spPr>
              <a:xfrm>
                <a:off x="7626040" y="2539692"/>
                <a:ext cx="131446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B07193-FD5A-4746-89B4-D8F65B4DC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0" y="2539692"/>
                <a:ext cx="131446" cy="200055"/>
              </a:xfrm>
              <a:prstGeom prst="rect">
                <a:avLst/>
              </a:prstGeom>
              <a:blipFill>
                <a:blip r:embed="rId4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31D59DD-A133-4042-87E9-3AF0B52B97DA}"/>
              </a:ext>
            </a:extLst>
          </p:cNvPr>
          <p:cNvSpPr/>
          <p:nvPr/>
        </p:nvSpPr>
        <p:spPr>
          <a:xfrm>
            <a:off x="7202246" y="3593239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51807E-DDD4-604C-9E25-D1572604BEE0}"/>
                  </a:ext>
                </a:extLst>
              </p:cNvPr>
              <p:cNvSpPr txBox="1"/>
              <p:nvPr/>
            </p:nvSpPr>
            <p:spPr>
              <a:xfrm>
                <a:off x="7188718" y="3593239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51807E-DDD4-604C-9E25-D1572604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18" y="3593239"/>
                <a:ext cx="131446" cy="200055"/>
              </a:xfrm>
              <a:prstGeom prst="rect">
                <a:avLst/>
              </a:prstGeom>
              <a:blipFill>
                <a:blip r:embed="rId5"/>
                <a:stretch>
                  <a:fillRect l="-16667" r="-2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BB2FC85-7F54-1943-BEB8-62047FF83942}"/>
              </a:ext>
            </a:extLst>
          </p:cNvPr>
          <p:cNvSpPr/>
          <p:nvPr/>
        </p:nvSpPr>
        <p:spPr>
          <a:xfrm>
            <a:off x="7980811" y="4669978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A4932A-BA28-774B-B22E-73FF3D247964}"/>
                  </a:ext>
                </a:extLst>
              </p:cNvPr>
              <p:cNvSpPr txBox="1"/>
              <p:nvPr/>
            </p:nvSpPr>
            <p:spPr>
              <a:xfrm>
                <a:off x="7967283" y="4669978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A4932A-BA28-774B-B22E-73FF3D24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83" y="4669978"/>
                <a:ext cx="131446" cy="200055"/>
              </a:xfrm>
              <a:prstGeom prst="rect">
                <a:avLst/>
              </a:prstGeom>
              <a:blipFill>
                <a:blip r:embed="rId6"/>
                <a:stretch>
                  <a:fillRect l="-27273" r="-2727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4F3BB85-70FB-834B-8CD3-A4896D20B120}"/>
              </a:ext>
            </a:extLst>
          </p:cNvPr>
          <p:cNvSpPr/>
          <p:nvPr/>
        </p:nvSpPr>
        <p:spPr>
          <a:xfrm>
            <a:off x="7393326" y="5737342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71B242-FE30-AB47-8111-50FF51FB77DA}"/>
                  </a:ext>
                </a:extLst>
              </p:cNvPr>
              <p:cNvSpPr txBox="1"/>
              <p:nvPr/>
            </p:nvSpPr>
            <p:spPr>
              <a:xfrm>
                <a:off x="7379798" y="5737342"/>
                <a:ext cx="13144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71B242-FE30-AB47-8111-50FF51FB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98" y="5737342"/>
                <a:ext cx="131446" cy="200055"/>
              </a:xfrm>
              <a:prstGeom prst="rect">
                <a:avLst/>
              </a:prstGeom>
              <a:blipFill>
                <a:blip r:embed="rId7"/>
                <a:stretch>
                  <a:fillRect l="-36364" r="-2727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78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42486B-4821-6040-8E71-C04B675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24" y="1495460"/>
            <a:ext cx="2057361" cy="812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with variable coefficients</a:t>
            </a:r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96F79882-9CA7-E14E-8E35-6A912866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89" y="773362"/>
            <a:ext cx="1733103" cy="972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61C18-B992-8948-901B-BB2D818EA080}"/>
                  </a:ext>
                </a:extLst>
              </p:cNvPr>
              <p:cNvSpPr txBox="1"/>
              <p:nvPr/>
            </p:nvSpPr>
            <p:spPr>
              <a:xfrm>
                <a:off x="4747159" y="712232"/>
                <a:ext cx="4064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E.g., spatially-variable thermal diffusivity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in the heat conduction equation: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61C18-B992-8948-901B-BB2D818EA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59" y="712232"/>
                <a:ext cx="4064331" cy="1015663"/>
              </a:xfrm>
              <a:prstGeom prst="rect">
                <a:avLst/>
              </a:prstGeom>
              <a:blipFill>
                <a:blip r:embed="rId4"/>
                <a:stretch>
                  <a:fillRect l="-1558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39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with variable coefficients</a:t>
            </a:r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96F79882-9CA7-E14E-8E35-6A912866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89" y="773362"/>
            <a:ext cx="1733103" cy="972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61C18-B992-8948-901B-BB2D818EA080}"/>
                  </a:ext>
                </a:extLst>
              </p:cNvPr>
              <p:cNvSpPr txBox="1"/>
              <p:nvPr/>
            </p:nvSpPr>
            <p:spPr>
              <a:xfrm>
                <a:off x="4747159" y="712232"/>
                <a:ext cx="4064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E.g., spatially-variable thermal diffusivity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in the heat conduction equation.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61C18-B992-8948-901B-BB2D818EA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59" y="712232"/>
                <a:ext cx="4064331" cy="1015663"/>
              </a:xfrm>
              <a:prstGeom prst="rect">
                <a:avLst/>
              </a:prstGeom>
              <a:blipFill>
                <a:blip r:embed="rId3"/>
                <a:stretch>
                  <a:fillRect l="-1558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7B86C6-C722-8144-9478-9CD049B73201}"/>
              </a:ext>
            </a:extLst>
          </p:cNvPr>
          <p:cNvSpPr txBox="1"/>
          <p:nvPr/>
        </p:nvSpPr>
        <p:spPr>
          <a:xfrm>
            <a:off x="356261" y="2044445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Recall that second derivatives can be approximated as following (to second order):</a:t>
            </a:r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A9FB85D-62A0-B24E-B5FA-AACE3BAA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77" y="4845464"/>
            <a:ext cx="7148946" cy="1114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7A9A02-A2FD-8C40-975C-6A971FB8B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49" y="2927643"/>
            <a:ext cx="8053202" cy="905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04D00F-BFEA-7546-8C99-215A044E944B}"/>
              </a:ext>
            </a:extLst>
          </p:cNvPr>
          <p:cNvSpPr txBox="1"/>
          <p:nvPr/>
        </p:nvSpPr>
        <p:spPr>
          <a:xfrm>
            <a:off x="356261" y="3963383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second derivative with variable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can be written as following (to second order):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6B83D-D6A1-3740-9EAC-C1210FB268D6}"/>
              </a:ext>
            </a:extLst>
          </p:cNvPr>
          <p:cNvSpPr/>
          <p:nvPr/>
        </p:nvSpPr>
        <p:spPr>
          <a:xfrm>
            <a:off x="973776" y="4890992"/>
            <a:ext cx="6911439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6CAC5-8979-CC42-8ED2-F593AF204C99}"/>
              </a:ext>
            </a:extLst>
          </p:cNvPr>
          <p:cNvSpPr/>
          <p:nvPr/>
        </p:nvSpPr>
        <p:spPr>
          <a:xfrm>
            <a:off x="7455053" y="5202097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F8C30-4496-8349-9189-EE4B98A792AF}"/>
                  </a:ext>
                </a:extLst>
              </p:cNvPr>
              <p:cNvSpPr txBox="1"/>
              <p:nvPr/>
            </p:nvSpPr>
            <p:spPr>
              <a:xfrm>
                <a:off x="7441525" y="5202097"/>
                <a:ext cx="1490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F8C30-4496-8349-9189-EE4B98A7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25" y="5202097"/>
                <a:ext cx="149080" cy="230832"/>
              </a:xfrm>
              <a:prstGeom prst="rect">
                <a:avLst/>
              </a:prstGeom>
              <a:blipFill>
                <a:blip r:embed="rId6"/>
                <a:stretch>
                  <a:fillRect l="-33333" r="-25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63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with variable coefficients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4D00F-BFEA-7546-8C99-215A044E944B}"/>
              </a:ext>
            </a:extLst>
          </p:cNvPr>
          <p:cNvSpPr txBox="1"/>
          <p:nvPr/>
        </p:nvSpPr>
        <p:spPr>
          <a:xfrm>
            <a:off x="534391" y="673918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second derivative with variable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can be written as following (to second order):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3F48C4-4B40-C643-832C-FBC96B27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517113"/>
            <a:ext cx="7148946" cy="1114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C169C7-8231-7842-B43B-5BE8737F5FB3}"/>
              </a:ext>
            </a:extLst>
          </p:cNvPr>
          <p:cNvSpPr/>
          <p:nvPr/>
        </p:nvSpPr>
        <p:spPr>
          <a:xfrm>
            <a:off x="997526" y="1562641"/>
            <a:ext cx="6911439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E3852-0A0E-B747-9F36-B35DB209599B}"/>
              </a:ext>
            </a:extLst>
          </p:cNvPr>
          <p:cNvSpPr/>
          <p:nvPr/>
        </p:nvSpPr>
        <p:spPr>
          <a:xfrm>
            <a:off x="7478803" y="187374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444197-96FF-E14F-9F6A-2CDB193DA5D3}"/>
                  </a:ext>
                </a:extLst>
              </p:cNvPr>
              <p:cNvSpPr txBox="1"/>
              <p:nvPr/>
            </p:nvSpPr>
            <p:spPr>
              <a:xfrm>
                <a:off x="7465275" y="1873746"/>
                <a:ext cx="1490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444197-96FF-E14F-9F6A-2CDB193D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75" y="1873746"/>
                <a:ext cx="149080" cy="230832"/>
              </a:xfrm>
              <a:prstGeom prst="rect">
                <a:avLst/>
              </a:prstGeom>
              <a:blipFill>
                <a:blip r:embed="rId3"/>
                <a:stretch>
                  <a:fillRect l="-33333" r="-25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20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with variable coefficients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4D00F-BFEA-7546-8C99-215A044E944B}"/>
              </a:ext>
            </a:extLst>
          </p:cNvPr>
          <p:cNvSpPr txBox="1"/>
          <p:nvPr/>
        </p:nvSpPr>
        <p:spPr>
          <a:xfrm>
            <a:off x="534391" y="673918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second derivative with variable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can be written as following (to second order):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351F-41B8-624C-907F-E41307E3F5CD}"/>
              </a:ext>
            </a:extLst>
          </p:cNvPr>
          <p:cNvSpPr txBox="1"/>
          <p:nvPr/>
        </p:nvSpPr>
        <p:spPr>
          <a:xfrm>
            <a:off x="534390" y="2920678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 that the following expressions do not retain second order accuracy (i.e., avoid using):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A63A727-5FB9-0D43-841A-4786CF47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55" y="3751998"/>
            <a:ext cx="4738502" cy="2014128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838074CC-55C9-4B4C-9BE7-37FE7A12C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045" y="434207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9CE8E3-271D-7A45-9E6E-D35BA73452E5}"/>
              </a:ext>
            </a:extLst>
          </p:cNvPr>
          <p:cNvSpPr txBox="1"/>
          <p:nvPr/>
        </p:nvSpPr>
        <p:spPr>
          <a:xfrm>
            <a:off x="439386" y="5913310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(This is due to how k is approximated over the spatial range of the second derivative)</a:t>
            </a: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76077CA-4237-334D-8D5C-8FD57310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7" y="1517113"/>
            <a:ext cx="7148946" cy="11142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A206BC-BB86-404E-9676-FD38105FC044}"/>
              </a:ext>
            </a:extLst>
          </p:cNvPr>
          <p:cNvSpPr/>
          <p:nvPr/>
        </p:nvSpPr>
        <p:spPr>
          <a:xfrm>
            <a:off x="997526" y="1562641"/>
            <a:ext cx="6911439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E99EF9-E318-AE49-8B21-04F01C808643}"/>
              </a:ext>
            </a:extLst>
          </p:cNvPr>
          <p:cNvSpPr/>
          <p:nvPr/>
        </p:nvSpPr>
        <p:spPr>
          <a:xfrm>
            <a:off x="7478803" y="1873746"/>
            <a:ext cx="117918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50BAE-A4AC-004D-ABAD-F003C9FE71DD}"/>
                  </a:ext>
                </a:extLst>
              </p:cNvPr>
              <p:cNvSpPr txBox="1"/>
              <p:nvPr/>
            </p:nvSpPr>
            <p:spPr>
              <a:xfrm>
                <a:off x="7465275" y="1873746"/>
                <a:ext cx="1490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50BAE-A4AC-004D-ABAD-F003C9FE7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75" y="1873746"/>
                <a:ext cx="149080" cy="230832"/>
              </a:xfrm>
              <a:prstGeom prst="rect">
                <a:avLst/>
              </a:prstGeom>
              <a:blipFill>
                <a:blip r:embed="rId6"/>
                <a:stretch>
                  <a:fillRect l="-33333" r="-25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E86896A8-53C3-B743-9F6D-7E9AAACA8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3653" y="2113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8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2" y="2280063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</a:t>
            </a:r>
          </a:p>
          <a:p>
            <a:pPr algn="ctr"/>
            <a:endParaRPr lang="en-US" sz="15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Using FD to solve heat flow problems! </a:t>
            </a:r>
          </a:p>
        </p:txBody>
      </p:sp>
    </p:spTree>
    <p:extLst>
      <p:ext uri="{BB962C8B-B14F-4D97-AF65-F5344CB8AC3E}">
        <p14:creationId xmlns:p14="http://schemas.microsoft.com/office/powerpoint/2010/main" val="1258576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966A8-28FF-824D-8670-FD01EBA7D75D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Numerical geodynamics resources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BEB721-ECE3-C940-AE6E-1C811C3B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13" y="662631"/>
            <a:ext cx="2728308" cy="3899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43A108F-80B6-D34C-89D2-6833F3E9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38" y="646170"/>
            <a:ext cx="2983503" cy="3916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5B31B-D805-C94E-BC60-34F2F16AD547}"/>
              </a:ext>
            </a:extLst>
          </p:cNvPr>
          <p:cNvSpPr txBox="1"/>
          <p:nvPr/>
        </p:nvSpPr>
        <p:spPr>
          <a:xfrm>
            <a:off x="7784741" y="269304"/>
            <a:ext cx="13869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Modeling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250CA-5691-C847-8D4D-3844B5FEC776}"/>
              </a:ext>
            </a:extLst>
          </p:cNvPr>
          <p:cNvSpPr txBox="1"/>
          <p:nvPr/>
        </p:nvSpPr>
        <p:spPr>
          <a:xfrm>
            <a:off x="183302" y="356394"/>
            <a:ext cx="138691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Finite difference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FB1BE-5249-1946-90F3-A3DD725DBC30}"/>
              </a:ext>
            </a:extLst>
          </p:cNvPr>
          <p:cNvCxnSpPr>
            <a:cxnSpLocks/>
          </p:cNvCxnSpPr>
          <p:nvPr/>
        </p:nvCxnSpPr>
        <p:spPr>
          <a:xfrm flipH="1">
            <a:off x="7654541" y="926757"/>
            <a:ext cx="476190" cy="4672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5EFEE8-91EE-E44F-8B3F-E5DEE978804A}"/>
              </a:ext>
            </a:extLst>
          </p:cNvPr>
          <p:cNvCxnSpPr>
            <a:cxnSpLocks/>
          </p:cNvCxnSpPr>
          <p:nvPr/>
        </p:nvCxnSpPr>
        <p:spPr>
          <a:xfrm>
            <a:off x="862807" y="1325890"/>
            <a:ext cx="853031" cy="784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1F7241EF-241B-4343-976B-67FFAE84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52" y="4730412"/>
            <a:ext cx="5906530" cy="17824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4331AC-9A9E-A540-B72E-AA151E601C02}"/>
              </a:ext>
            </a:extLst>
          </p:cNvPr>
          <p:cNvSpPr/>
          <p:nvPr/>
        </p:nvSpPr>
        <p:spPr>
          <a:xfrm>
            <a:off x="2161950" y="5985735"/>
            <a:ext cx="4843849" cy="444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A2C2AE-ED7E-6041-B8F5-9EE05876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615" y="5978834"/>
            <a:ext cx="1822070" cy="305052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E65BA7DB-0511-6D44-8A7B-1A4466344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927" y="5914864"/>
            <a:ext cx="2415686" cy="3710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88CBEF-CF2D-A74F-B83F-39B56D9532D1}"/>
              </a:ext>
            </a:extLst>
          </p:cNvPr>
          <p:cNvSpPr/>
          <p:nvPr/>
        </p:nvSpPr>
        <p:spPr>
          <a:xfrm>
            <a:off x="2231177" y="6509262"/>
            <a:ext cx="87851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hlinkClick r:id="rId7"/>
              </a:rPr>
              <a:t>http://www-udc.ig.utexas.edu/external/becker/Geodynamics557.pdf</a:t>
            </a:r>
            <a:endParaRPr lang="en-US" sz="1300" dirty="0"/>
          </a:p>
          <a:p>
            <a:endParaRPr 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B9A1F-2A36-6A4E-A88D-B12402C88986}"/>
              </a:ext>
            </a:extLst>
          </p:cNvPr>
          <p:cNvSpPr txBox="1"/>
          <p:nvPr/>
        </p:nvSpPr>
        <p:spPr>
          <a:xfrm>
            <a:off x="15906" y="4099470"/>
            <a:ext cx="15543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Modeling overview and example code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281EA7-4B88-AA45-A6EE-1502FF87BFD2}"/>
              </a:ext>
            </a:extLst>
          </p:cNvPr>
          <p:cNvCxnSpPr>
            <a:cxnSpLocks/>
          </p:cNvCxnSpPr>
          <p:nvPr/>
        </p:nvCxnSpPr>
        <p:spPr>
          <a:xfrm>
            <a:off x="792346" y="5166242"/>
            <a:ext cx="1000830" cy="3960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80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43544" y="0"/>
            <a:ext cx="91440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3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</a:t>
            </a:r>
            <a:r>
              <a:rPr lang="en-US" sz="2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Elements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dominant numerical methods to solve PDEs in geodynamics.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</a:t>
            </a: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works by using Taylor Series to discretize differentials (i.e., split them up into values at individual grid points).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Each discretization is associated with a truncation error which scales with the grid spacing to some power (the higher the power, the better!). </a:t>
            </a:r>
          </a:p>
          <a:p>
            <a:pPr lvl="1"/>
            <a:endParaRPr lang="en-US" sz="2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Need to be careful with spatially variable coefficients (e.g., conductivity in the heat equation).</a:t>
            </a:r>
            <a:endParaRPr lang="en-US" sz="17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8A3F1739-0A62-5044-B94A-2D3B49F8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07450" y="829426"/>
            <a:ext cx="8529100" cy="3608857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6852AC3-C098-C043-8C76-D11835F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48" y="1726787"/>
            <a:ext cx="7401697" cy="48080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90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25164735-79AC-B446-A3FD-EF3E00FB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9" y="776848"/>
            <a:ext cx="5659394" cy="349737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DF31FFE-17E7-1547-9778-1E6D8DC9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16" y="4234289"/>
            <a:ext cx="5460439" cy="22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9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25164735-79AC-B446-A3FD-EF3E00FBC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1421029" y="776848"/>
            <a:ext cx="5659394" cy="349737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DF31FFE-17E7-1547-9778-1E6D8DC9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767016" y="4234289"/>
            <a:ext cx="5460439" cy="2243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EAA24A-C071-9D40-A2B7-8F6CE55E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81" y="776848"/>
            <a:ext cx="4418559" cy="2921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66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25164735-79AC-B446-A3FD-EF3E00FBC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1421029" y="776848"/>
            <a:ext cx="5659394" cy="349737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DF31FFE-17E7-1547-9778-1E6D8DC9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767016" y="4234289"/>
            <a:ext cx="5460439" cy="2243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#2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EAA24A-C071-9D40-A2B7-8F6CE55E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81" y="776848"/>
            <a:ext cx="4418559" cy="2921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5F0542D-6A74-B148-9FA0-FBABD053C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480" y="3367217"/>
            <a:ext cx="4707924" cy="3367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80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posted:</a:t>
            </a:r>
          </a:p>
          <a:p>
            <a:pPr algn="ctr"/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Problem set #3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Term paper overview</a:t>
            </a:r>
          </a:p>
        </p:txBody>
      </p:sp>
    </p:spTree>
    <p:extLst>
      <p:ext uri="{BB962C8B-B14F-4D97-AF65-F5344CB8AC3E}">
        <p14:creationId xmlns:p14="http://schemas.microsoft.com/office/powerpoint/2010/main" val="110189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3906</TotalTime>
  <Words>1494</Words>
  <Application>Microsoft Macintosh PowerPoint</Application>
  <PresentationFormat>On-screen Show (4:3)</PresentationFormat>
  <Paragraphs>315</Paragraphs>
  <Slides>49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131</cp:revision>
  <dcterms:created xsi:type="dcterms:W3CDTF">2021-07-09T17:19:50Z</dcterms:created>
  <dcterms:modified xsi:type="dcterms:W3CDTF">2021-12-30T19:51:55Z</dcterms:modified>
</cp:coreProperties>
</file>